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79" r:id="rId2"/>
    <p:sldId id="490" r:id="rId3"/>
    <p:sldId id="493" r:id="rId4"/>
    <p:sldId id="518" r:id="rId5"/>
    <p:sldId id="507" r:id="rId6"/>
    <p:sldId id="517" r:id="rId7"/>
    <p:sldId id="520" r:id="rId8"/>
    <p:sldId id="494" r:id="rId9"/>
    <p:sldId id="499" r:id="rId10"/>
    <p:sldId id="495" r:id="rId11"/>
    <p:sldId id="502" r:id="rId12"/>
    <p:sldId id="511" r:id="rId13"/>
    <p:sldId id="475" r:id="rId14"/>
    <p:sldId id="497" r:id="rId1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FFFFCC"/>
    <a:srgbClr val="B4FFFF"/>
    <a:srgbClr val="E46C0A"/>
    <a:srgbClr val="000000"/>
    <a:srgbClr val="558ED5"/>
    <a:srgbClr val="3CAAFA"/>
    <a:srgbClr val="64AADC"/>
    <a:srgbClr val="55C8D5"/>
    <a:srgbClr val="190F9D"/>
    <a:srgbClr val="0066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95" autoAdjust="0"/>
    <p:restoredTop sz="70015" autoAdjust="0"/>
  </p:normalViewPr>
  <p:slideViewPr>
    <p:cSldViewPr snapToGrid="0" showGuides="1">
      <p:cViewPr>
        <p:scale>
          <a:sx n="55" d="100"/>
          <a:sy n="55" d="100"/>
        </p:scale>
        <p:origin x="-1147" y="-125"/>
      </p:cViewPr>
      <p:guideLst>
        <p:guide orient="horz" pos="4319"/>
        <p:guide orient="horz" pos="1177"/>
        <p:guide orient="horz" pos="1350"/>
        <p:guide orient="horz" pos="2770"/>
        <p:guide orient="horz" pos="3834"/>
        <p:guide orient="horz" pos="1496"/>
        <p:guide orient="horz" pos="2509"/>
        <p:guide pos="4169"/>
        <p:guide pos="3215"/>
        <p:guide pos="1721"/>
        <p:guide pos="873"/>
        <p:guide pos="5482"/>
        <p:guide pos="4745"/>
        <p:guide pos="3686"/>
        <p:guide pos="193"/>
        <p:guide pos="1319"/>
        <p:guide pos="2287"/>
        <p:guide pos="2885"/>
      </p:guideLst>
    </p:cSldViewPr>
  </p:slideViewPr>
  <p:outlineViewPr>
    <p:cViewPr>
      <p:scale>
        <a:sx n="33" d="100"/>
        <a:sy n="33" d="100"/>
      </p:scale>
      <p:origin x="0" y="11619"/>
    </p:cViewPr>
  </p:outlineViewPr>
  <p:notesTextViewPr>
    <p:cViewPr>
      <p:scale>
        <a:sx n="100" d="100"/>
        <a:sy n="100" d="100"/>
      </p:scale>
      <p:origin x="0" y="0"/>
    </p:cViewPr>
  </p:notesTextViewPr>
  <p:sorterViewPr>
    <p:cViewPr>
      <p:scale>
        <a:sx n="82" d="100"/>
        <a:sy n="82"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4206"/>
          </a:xfrm>
          <a:prstGeom prst="rect">
            <a:avLst/>
          </a:prstGeom>
        </p:spPr>
        <p:txBody>
          <a:bodyPr vert="horz" lIns="87172" tIns="43586" rIns="87172" bIns="43586" rtlCol="0"/>
          <a:lstStyle>
            <a:lvl1pPr algn="l">
              <a:defRPr sz="1100"/>
            </a:lvl1pPr>
          </a:lstStyle>
          <a:p>
            <a:endParaRPr lang="en-US"/>
          </a:p>
        </p:txBody>
      </p:sp>
      <p:sp>
        <p:nvSpPr>
          <p:cNvPr id="3" name="Date Placeholder 2"/>
          <p:cNvSpPr>
            <a:spLocks noGrp="1"/>
          </p:cNvSpPr>
          <p:nvPr>
            <p:ph type="dt" sz="quarter" idx="1"/>
          </p:nvPr>
        </p:nvSpPr>
        <p:spPr>
          <a:xfrm>
            <a:off x="3970735" y="0"/>
            <a:ext cx="3038145" cy="464206"/>
          </a:xfrm>
          <a:prstGeom prst="rect">
            <a:avLst/>
          </a:prstGeom>
        </p:spPr>
        <p:txBody>
          <a:bodyPr vert="horz" lIns="87172" tIns="43586" rIns="87172" bIns="43586" rtlCol="0"/>
          <a:lstStyle>
            <a:lvl1pPr algn="r">
              <a:defRPr sz="1100"/>
            </a:lvl1pPr>
          </a:lstStyle>
          <a:p>
            <a:fld id="{EA0AB4F4-DC06-4C56-9903-A37BAD7F5659}" type="datetimeFigureOut">
              <a:rPr lang="en-US" smtClean="0"/>
              <a:pPr/>
              <a:t>11/26/2018</a:t>
            </a:fld>
            <a:endParaRPr lang="en-US"/>
          </a:p>
        </p:txBody>
      </p:sp>
      <p:sp>
        <p:nvSpPr>
          <p:cNvPr id="4" name="Footer Placeholder 3"/>
          <p:cNvSpPr>
            <a:spLocks noGrp="1"/>
          </p:cNvSpPr>
          <p:nvPr>
            <p:ph type="ftr" sz="quarter" idx="2"/>
          </p:nvPr>
        </p:nvSpPr>
        <p:spPr>
          <a:xfrm>
            <a:off x="0" y="8830658"/>
            <a:ext cx="3038145" cy="464206"/>
          </a:xfrm>
          <a:prstGeom prst="rect">
            <a:avLst/>
          </a:prstGeom>
        </p:spPr>
        <p:txBody>
          <a:bodyPr vert="horz" lIns="87172" tIns="43586" rIns="87172" bIns="43586" rtlCol="0" anchor="b"/>
          <a:lstStyle>
            <a:lvl1pPr algn="l">
              <a:defRPr sz="1100"/>
            </a:lvl1pPr>
          </a:lstStyle>
          <a:p>
            <a:endParaRPr lang="en-US"/>
          </a:p>
        </p:txBody>
      </p:sp>
      <p:sp>
        <p:nvSpPr>
          <p:cNvPr id="5" name="Slide Number Placeholder 4"/>
          <p:cNvSpPr>
            <a:spLocks noGrp="1"/>
          </p:cNvSpPr>
          <p:nvPr>
            <p:ph type="sldNum" sz="quarter" idx="3"/>
          </p:nvPr>
        </p:nvSpPr>
        <p:spPr>
          <a:xfrm>
            <a:off x="3970735" y="8830658"/>
            <a:ext cx="3038145" cy="464206"/>
          </a:xfrm>
          <a:prstGeom prst="rect">
            <a:avLst/>
          </a:prstGeom>
        </p:spPr>
        <p:txBody>
          <a:bodyPr vert="horz" lIns="87172" tIns="43586" rIns="87172" bIns="43586" rtlCol="0" anchor="b"/>
          <a:lstStyle>
            <a:lvl1pPr algn="r">
              <a:defRPr sz="1100"/>
            </a:lvl1pPr>
          </a:lstStyle>
          <a:p>
            <a:fld id="{2ABD23BE-4C1F-48F6-9AC3-3CCA7731BDD8}"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4206"/>
          </a:xfrm>
          <a:prstGeom prst="rect">
            <a:avLst/>
          </a:prstGeom>
        </p:spPr>
        <p:txBody>
          <a:bodyPr vert="horz" lIns="92150" tIns="46076" rIns="92150" bIns="46076"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735" y="0"/>
            <a:ext cx="3038145" cy="464206"/>
          </a:xfrm>
          <a:prstGeom prst="rect">
            <a:avLst/>
          </a:prstGeom>
        </p:spPr>
        <p:txBody>
          <a:bodyPr vert="horz" lIns="92150" tIns="46076" rIns="92150" bIns="46076" rtlCol="0"/>
          <a:lstStyle>
            <a:lvl1pPr algn="r" fontAlgn="auto">
              <a:spcBef>
                <a:spcPts val="0"/>
              </a:spcBef>
              <a:spcAft>
                <a:spcPts val="0"/>
              </a:spcAft>
              <a:defRPr sz="1200">
                <a:latin typeface="+mn-lt"/>
                <a:cs typeface="+mn-cs"/>
              </a:defRPr>
            </a:lvl1pPr>
          </a:lstStyle>
          <a:p>
            <a:pPr>
              <a:defRPr/>
            </a:pPr>
            <a:fld id="{54BB5DCE-AD12-437A-8D7B-E95D3D089D14}" type="datetimeFigureOut">
              <a:rPr lang="en-US"/>
              <a:pPr>
                <a:defRPr/>
              </a:pPr>
              <a:t>11/26/2018</a:t>
            </a:fld>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2150" tIns="46076" rIns="92150" bIns="46076" rtlCol="0" anchor="ctr"/>
          <a:lstStyle/>
          <a:p>
            <a:pPr lvl="0"/>
            <a:endParaRPr lang="en-US" noProof="0"/>
          </a:p>
        </p:txBody>
      </p:sp>
      <p:sp>
        <p:nvSpPr>
          <p:cNvPr id="5" name="Notes Placeholder 4"/>
          <p:cNvSpPr>
            <a:spLocks noGrp="1"/>
          </p:cNvSpPr>
          <p:nvPr>
            <p:ph type="body" sz="quarter" idx="3"/>
          </p:nvPr>
        </p:nvSpPr>
        <p:spPr>
          <a:xfrm>
            <a:off x="701344" y="4416099"/>
            <a:ext cx="5607712" cy="4182457"/>
          </a:xfrm>
          <a:prstGeom prst="rect">
            <a:avLst/>
          </a:prstGeom>
        </p:spPr>
        <p:txBody>
          <a:bodyPr vert="horz" lIns="92150" tIns="46076" rIns="92150" bIns="46076"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30658"/>
            <a:ext cx="3038145" cy="464206"/>
          </a:xfrm>
          <a:prstGeom prst="rect">
            <a:avLst/>
          </a:prstGeom>
        </p:spPr>
        <p:txBody>
          <a:bodyPr vert="horz" lIns="92150" tIns="46076" rIns="92150" bIns="46076"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735" y="8830658"/>
            <a:ext cx="3038145" cy="464206"/>
          </a:xfrm>
          <a:prstGeom prst="rect">
            <a:avLst/>
          </a:prstGeom>
        </p:spPr>
        <p:txBody>
          <a:bodyPr vert="horz" lIns="92150" tIns="46076" rIns="92150" bIns="46076" rtlCol="0" anchor="b"/>
          <a:lstStyle>
            <a:lvl1pPr algn="r" fontAlgn="auto">
              <a:spcBef>
                <a:spcPts val="0"/>
              </a:spcBef>
              <a:spcAft>
                <a:spcPts val="0"/>
              </a:spcAft>
              <a:defRPr sz="1200">
                <a:latin typeface="+mn-lt"/>
                <a:cs typeface="+mn-cs"/>
              </a:defRPr>
            </a:lvl1pPr>
          </a:lstStyle>
          <a:p>
            <a:pPr>
              <a:defRPr/>
            </a:pPr>
            <a:fld id="{CC2CF046-5204-46A3-BAB4-C10E62BE1D4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Tuesday Feb 20 7pm</a:t>
            </a:r>
          </a:p>
          <a:p>
            <a:endParaRPr lang="en-US" dirty="0" smtClean="0"/>
          </a:p>
          <a:p>
            <a:r>
              <a:rPr lang="en-US" dirty="0" smtClean="0"/>
              <a:t>You may guess</a:t>
            </a:r>
            <a:r>
              <a:rPr lang="en-US" baseline="0" dirty="0" smtClean="0"/>
              <a:t> from my title slide that I will be criticizing some of the math – or lack thereof – in the SWGDAM, FBI-recommended Y </a:t>
            </a:r>
            <a:r>
              <a:rPr lang="en-US" baseline="0" dirty="0" err="1" smtClean="0"/>
              <a:t>haplotype</a:t>
            </a:r>
            <a:r>
              <a:rPr lang="en-US" baseline="0" dirty="0" smtClean="0"/>
              <a:t> guidelines. The recommended formula is born of confusion and therefore it causes confusion in court, which is a serious problem.</a:t>
            </a:r>
            <a:endParaRPr lang="en-US" dirty="0" smtClean="0"/>
          </a:p>
        </p:txBody>
      </p:sp>
      <p:sp>
        <p:nvSpPr>
          <p:cNvPr id="4" name="Slide Number Placeholder 3"/>
          <p:cNvSpPr>
            <a:spLocks noGrp="1"/>
          </p:cNvSpPr>
          <p:nvPr>
            <p:ph type="sldNum" sz="quarter" idx="5"/>
          </p:nvPr>
        </p:nvSpPr>
        <p:spPr/>
        <p:txBody>
          <a:bodyPr/>
          <a:lstStyle/>
          <a:p>
            <a:pPr>
              <a:defRPr/>
            </a:pPr>
            <a:fld id="{5D95ACCF-7203-4695-9C96-0972C64291B7}"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Neither </a:t>
            </a:r>
            <a:r>
              <a:rPr lang="en-US" dirty="0" err="1" smtClean="0"/>
              <a:t>Eq</a:t>
            </a:r>
            <a:r>
              <a:rPr lang="en-US" dirty="0" smtClean="0"/>
              <a:t> 3 nor anything like it can possibly work. </a:t>
            </a:r>
          </a:p>
          <a:p>
            <a:r>
              <a:rPr lang="en-US" dirty="0" smtClean="0"/>
              <a:t>Consider a picture and we’ll see why</a:t>
            </a:r>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Picture,</a:t>
            </a:r>
            <a:r>
              <a:rPr lang="en-US" baseline="0" dirty="0" smtClean="0"/>
              <a:t> if you will, the lineage tree of all Native American </a:t>
            </a:r>
            <a:r>
              <a:rPr lang="en-US" baseline="0" dirty="0" err="1" smtClean="0"/>
              <a:t>Yfiler</a:t>
            </a:r>
            <a:r>
              <a:rPr lang="en-US" baseline="0" dirty="0" smtClean="0"/>
              <a:t> </a:t>
            </a:r>
            <a:r>
              <a:rPr lang="en-US" baseline="0" dirty="0" err="1" smtClean="0"/>
              <a:t>haplotypes</a:t>
            </a:r>
            <a:r>
              <a:rPr lang="en-US" baseline="0" dirty="0" smtClean="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Let’s think</a:t>
            </a:r>
            <a:r>
              <a:rPr lang="en-US" baseline="0" dirty="0" smtClean="0"/>
              <a:t> what “substructure” means.</a:t>
            </a:r>
            <a:endParaRPr lang="en-US" dirty="0" smtClean="0"/>
          </a:p>
          <a:p>
            <a:r>
              <a:rPr lang="en-US" baseline="0" dirty="0" smtClean="0"/>
              <a:t>If groups of people sometimes wander away and start separate tribes, would that create “Y-STR substructure”?</a:t>
            </a:r>
            <a:endParaRPr lang="en-US" dirty="0"/>
          </a:p>
        </p:txBody>
      </p:sp>
      <p:sp>
        <p:nvSpPr>
          <p:cNvPr id="4" name="Slide Number Placeholder 3"/>
          <p:cNvSpPr>
            <a:spLocks noGrp="1"/>
          </p:cNvSpPr>
          <p:nvPr>
            <p:ph type="sldNum" sz="quarter" idx="10"/>
          </p:nvPr>
        </p:nvSpPr>
        <p:spPr/>
        <p:txBody>
          <a:bodyPr/>
          <a:lstStyle/>
          <a:p>
            <a:fld id="{6266F637-2793-47CD-B761-EBA319395942}"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Every population</a:t>
            </a:r>
            <a:r>
              <a:rPr lang="en-US" baseline="0" dirty="0" smtClean="0"/>
              <a:t> )of Y </a:t>
            </a:r>
            <a:r>
              <a:rPr lang="en-US" baseline="0" dirty="0" err="1" smtClean="0"/>
              <a:t>haplotypes</a:t>
            </a:r>
            <a:r>
              <a:rPr lang="en-US" baseline="0" dirty="0" smtClean="0"/>
              <a:t>( is equally probable …</a:t>
            </a:r>
          </a:p>
          <a:p>
            <a:r>
              <a:rPr lang="en-US" baseline="0" dirty="0" smtClean="0"/>
              <a:t>…irrelevant to “substructure” )whatever that is(, so irrelevant.</a:t>
            </a:r>
          </a:p>
          <a:p>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I’ll begin with a brief discussion</a:t>
            </a:r>
            <a:r>
              <a:rPr lang="en-US" baseline="0" dirty="0" smtClean="0"/>
              <a:t> of the “geography” problem, the problem which the formula looks like it’s supposed to solve but it does not.</a:t>
            </a:r>
          </a:p>
          <a:p>
            <a:endParaRPr lang="en-US" baseline="0" dirty="0" smtClean="0"/>
          </a:p>
          <a:p>
            <a:r>
              <a:rPr lang="en-US" baseline="0" dirty="0" smtClean="0"/>
              <a:t>Here’s the formula. It says that the matching probability – the probability that a wrongly accused suspect will have </a:t>
            </a:r>
            <a:r>
              <a:rPr lang="en-US" baseline="0" dirty="0" err="1" smtClean="0"/>
              <a:t>haplotype</a:t>
            </a:r>
            <a:r>
              <a:rPr lang="en-US" baseline="0" dirty="0" smtClean="0"/>
              <a:t> A given that </a:t>
            </a:r>
            <a:r>
              <a:rPr lang="en-US" baseline="0" dirty="0" err="1" smtClean="0"/>
              <a:t>haplotype</a:t>
            </a:r>
            <a:r>
              <a:rPr lang="en-US" baseline="0" dirty="0" smtClean="0"/>
              <a:t> A was observed at the crime scene – is a slightly complicated expression involving not only </a:t>
            </a:r>
            <a:r>
              <a:rPr lang="en-US" baseline="0" dirty="0" err="1" smtClean="0"/>
              <a:t>pA</a:t>
            </a:r>
            <a:r>
              <a:rPr lang="en-US" baseline="0" dirty="0" smtClean="0"/>
              <a:t>, the </a:t>
            </a:r>
            <a:r>
              <a:rPr lang="en-US" baseline="0" dirty="0" err="1" smtClean="0"/>
              <a:t>haplotype</a:t>
            </a:r>
            <a:r>
              <a:rPr lang="en-US" baseline="0" dirty="0" smtClean="0"/>
              <a:t> probability of occurrence, but also a mysterious number denoted as theta.</a:t>
            </a:r>
          </a:p>
          <a:p>
            <a:endParaRPr lang="en-US" baseline="0" dirty="0" smtClean="0"/>
          </a:p>
          <a:p>
            <a:r>
              <a:rPr lang="en-US" baseline="0" dirty="0" smtClean="0"/>
              <a:t>Two slides to introduce the formula I claim is a useless misleading imposter …</a:t>
            </a:r>
          </a:p>
          <a:p>
            <a:endParaRPr lang="en-US" baseline="0" dirty="0" smtClean="0"/>
          </a:p>
          <a:p>
            <a:r>
              <a:rPr lang="en-US" baseline="0" dirty="0" smtClean="0"/>
              <a:t>Analysis – “why it’s wrong”</a:t>
            </a:r>
          </a:p>
          <a:p>
            <a:r>
              <a:rPr lang="en-US" baseline="0" dirty="0" smtClean="0"/>
              <a:t>I found a general yet very simple argument.</a:t>
            </a:r>
          </a:p>
          <a:p>
            <a:endParaRPr lang="en-US" baseline="0" dirty="0" smtClean="0"/>
          </a:p>
          <a:p>
            <a:r>
              <a:rPr lang="en-US" baseline="0" dirty="0" smtClean="0"/>
              <a:t>And wrap it up.</a:t>
            </a:r>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Begin</a:t>
            </a:r>
            <a:r>
              <a:rPr lang="en-US" baseline="0" dirty="0" smtClean="0"/>
              <a:t> by reviewing the story of Y evolution. It starts about 110K years ago with Adam, the most recent common </a:t>
            </a:r>
            <a:r>
              <a:rPr lang="en-US" baseline="0" dirty="0" err="1" smtClean="0"/>
              <a:t>patrilineal</a:t>
            </a:r>
            <a:r>
              <a:rPr lang="en-US" baseline="0" dirty="0" smtClean="0"/>
              <a:t> ancestor of all living men. He passed his Y on to at least 2 sons (CLICK - or he wouldn’t be most recent), and they had sons (CLICK) etc. An STR </a:t>
            </a:r>
            <a:r>
              <a:rPr lang="en-US" baseline="0" dirty="0" err="1" smtClean="0"/>
              <a:t>haplotype</a:t>
            </a:r>
            <a:r>
              <a:rPr lang="en-US" baseline="0" dirty="0" smtClean="0"/>
              <a:t> like </a:t>
            </a:r>
            <a:r>
              <a:rPr lang="en-US" baseline="0" dirty="0" err="1" smtClean="0"/>
              <a:t>Yfiler</a:t>
            </a:r>
            <a:r>
              <a:rPr lang="en-US" baseline="0" dirty="0" smtClean="0"/>
              <a:t> is usually transmitted unchanged, but about 5% of sons inherit a mutation – different color – and so </a:t>
            </a:r>
            <a:r>
              <a:rPr lang="en-US" baseline="0" dirty="0" err="1" smtClean="0"/>
              <a:t>Yfiler</a:t>
            </a:r>
            <a:r>
              <a:rPr lang="en-US" baseline="0" dirty="0" smtClean="0"/>
              <a:t> diversity evolves. </a:t>
            </a:r>
          </a:p>
          <a:p>
            <a:endParaRPr lang="en-US" baseline="0" dirty="0" smtClean="0"/>
          </a:p>
          <a:p>
            <a:r>
              <a:rPr lang="en-US" baseline="0" dirty="0" smtClean="0"/>
              <a:t>A large majority of mutations are to a brand new type. That is the opposite of what many people expect intuitively.</a:t>
            </a:r>
            <a:endParaRPr lang="en-US" dirty="0"/>
          </a:p>
        </p:txBody>
      </p:sp>
      <p:sp>
        <p:nvSpPr>
          <p:cNvPr id="4" name="Slide Number Placeholder 3"/>
          <p:cNvSpPr>
            <a:spLocks noGrp="1"/>
          </p:cNvSpPr>
          <p:nvPr>
            <p:ph type="sldNum" sz="quarter" idx="10"/>
          </p:nvPr>
        </p:nvSpPr>
        <p:spPr/>
        <p:txBody>
          <a:bodyPr/>
          <a:lstStyle/>
          <a:p>
            <a:fld id="{6266F637-2793-47CD-B761-EBA319395942}"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a population</a:t>
            </a:r>
            <a:r>
              <a:rPr lang="en-US" baseline="0" dirty="0" smtClean="0"/>
              <a:t> accumulates diversity – more </a:t>
            </a:r>
            <a:r>
              <a:rPr lang="en-US" baseline="0" dirty="0" err="1" smtClean="0"/>
              <a:t>haplotypes</a:t>
            </a:r>
            <a:r>
              <a:rPr lang="en-US" baseline="0" dirty="0" smtClean="0"/>
              <a:t> – through mutation.</a:t>
            </a:r>
          </a:p>
          <a:p>
            <a:r>
              <a:rPr lang="en-US" baseline="0" dirty="0" smtClean="0"/>
              <a:t>Also if the population grows larger more of the mutations survive.</a:t>
            </a:r>
          </a:p>
          <a:p>
            <a:endParaRPr lang="en-US" baseline="0" dirty="0" smtClean="0"/>
          </a:p>
          <a:p>
            <a:r>
              <a:rPr lang="en-US" baseline="0" dirty="0" smtClean="0"/>
              <a:t>The flip side is that short history and small population size means less diversity</a:t>
            </a:r>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Native Americans began to populate</a:t>
            </a:r>
            <a:r>
              <a:rPr lang="en-US" baseline="0" dirty="0" smtClean="0"/>
              <a:t> the Americas 15000 years ago. I assume that genetically and geographically separate subpopulations – tribes – formed from time to time.</a:t>
            </a:r>
          </a:p>
          <a:p>
            <a:endParaRPr lang="en-US" baseline="0" dirty="0" smtClean="0"/>
          </a:p>
          <a:p>
            <a:r>
              <a:rPr lang="en-US" baseline="0" dirty="0" smtClean="0"/>
              <a:t>Note – “population” here literally means Y-chromosomes, reasonably thought of like bacteria. Females participation is just incubation; they have no genetic or population-genetic role. There is no “HW equilibrium” concept. Even the males are essentially vessels. </a:t>
            </a:r>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The Y </a:t>
            </a:r>
            <a:r>
              <a:rPr lang="en-US" baseline="0" dirty="0" err="1" smtClean="0"/>
              <a:t>haplotypes</a:t>
            </a:r>
            <a:r>
              <a:rPr lang="en-US" baseline="0" dirty="0" smtClean="0"/>
              <a:t> of an insular community – Nat Am tribe for example – are not fairly represented by the pooled data from all the tribes. For the large population and 15K year age represented by pooled population data, the typical random match probability is 1/3000. For a much younger and smaller individual tribe it is much less; some data supports as little as 1/10.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The tribe will have much less diversity. Moreover its </a:t>
            </a:r>
            <a:r>
              <a:rPr lang="en-US" baseline="0" dirty="0" err="1" smtClean="0"/>
              <a:t>haplotypes</a:t>
            </a:r>
            <a:r>
              <a:rPr lang="en-US" baseline="0" dirty="0" smtClean="0"/>
              <a:t> may largely be tribe-specific types not existing elsewhere. </a:t>
            </a:r>
          </a:p>
          <a:p>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“geography problem” is:</a:t>
            </a:r>
            <a:r>
              <a:rPr lang="en-US" baseline="0" dirty="0" smtClean="0"/>
              <a:t> How then can we handle Y </a:t>
            </a:r>
            <a:r>
              <a:rPr lang="en-US" baseline="0" dirty="0" err="1" smtClean="0"/>
              <a:t>haplotype</a:t>
            </a:r>
            <a:r>
              <a:rPr lang="en-US" baseline="0" dirty="0" smtClean="0"/>
              <a:t> evidence within tribe? Can we manage when the only reference data is pooled?</a:t>
            </a:r>
          </a:p>
          <a:p>
            <a:endParaRPr lang="en-US" baseline="0" dirty="0" smtClean="0"/>
          </a:p>
          <a:p>
            <a:r>
              <a:rPr lang="en-US" baseline="0" dirty="0" smtClean="0"/>
              <a:t>One FBI expert witness testified </a:t>
            </a:r>
          </a:p>
          <a:p>
            <a:r>
              <a:rPr lang="en-US" baseline="0" dirty="0" smtClean="0"/>
              <a:t>(</a:t>
            </a:r>
            <a:r>
              <a:rPr lang="en-US" dirty="0" smtClean="0"/>
              <a:t>Russell hearing </a:t>
            </a:r>
            <a:r>
              <a:rPr lang="en-US" smtClean="0"/>
              <a:t>transcript p147.2: )</a:t>
            </a:r>
            <a:endParaRPr lang="en-US" dirty="0" smtClean="0"/>
          </a:p>
          <a:p>
            <a:r>
              <a:rPr lang="en-US" dirty="0" smtClean="0"/>
              <a:t> 	"the scientists that looked at [the</a:t>
            </a:r>
            <a:r>
              <a:rPr lang="en-US" baseline="0" dirty="0" smtClean="0"/>
              <a:t> </a:t>
            </a:r>
            <a:r>
              <a:rPr lang="en-US" baseline="0" dirty="0" err="1" smtClean="0"/>
              <a:t>NatAm</a:t>
            </a:r>
            <a:r>
              <a:rPr lang="en-US" baseline="0" dirty="0" smtClean="0"/>
              <a:t> Y data]</a:t>
            </a:r>
            <a:r>
              <a:rPr lang="en-US" dirty="0" smtClean="0"/>
              <a:t> saw the clustering or the substructure that was present in that pooled database and they recognized that they could account for that substructure by doing the calculations that they performed.“</a:t>
            </a:r>
          </a:p>
          <a:p>
            <a:endParaRPr lang="en-US" dirty="0" smtClean="0"/>
          </a:p>
          <a:p>
            <a:r>
              <a:rPr lang="en-US" dirty="0" smtClean="0"/>
              <a:t>No,</a:t>
            </a:r>
            <a:r>
              <a:rPr lang="en-US" baseline="0" dirty="0" smtClean="0"/>
              <a:t> they neither saw nor recognized; the witness was guessing. But it’s understandable that she imagined the theta formula must mean *something*.</a:t>
            </a:r>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Recognized by whom? Anyone who knows – make that “doesn’t know” – what “population substructure” means here, raise your hand. </a:t>
            </a:r>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don’t know exactly</a:t>
            </a:r>
            <a:r>
              <a:rPr lang="en-US" baseline="0" dirty="0" smtClean="0"/>
              <a:t> what I expected, but at least “how is theta calculated” is answerable – someone has a computer program that produced the tables of numbers in the SWGDAM paper.</a:t>
            </a:r>
          </a:p>
          <a:p>
            <a:endParaRPr lang="en-US" baseline="0" dirty="0" smtClean="0"/>
          </a:p>
          <a:p>
            <a:r>
              <a:rPr lang="en-US" baseline="0" dirty="0" smtClean="0"/>
              <a:t>The brazen stonewalling surprised me both in unapologetically being non-scientific behavior but also in being apparently suicidal. Am I supposed to NOT testify in court that the FBI advises prosecuting men by a method the logic for which, if any, is a secret?</a:t>
            </a:r>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0D7FFDD-BD30-4C77-959C-198CCC10F315}" type="datetime1">
              <a:rPr lang="en-US"/>
              <a:pPr>
                <a:defRPr/>
              </a:pPr>
              <a:t>11/26/2018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68F46790-80A0-4ABF-9A54-799510AEFBDB}"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8DDC72E-115C-43AD-9CA9-E55958B895D2}" type="datetime1">
              <a:rPr lang="en-US"/>
              <a:pPr>
                <a:defRPr/>
              </a:pPr>
              <a:t>11/26/2018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1CC3AB09-FCA7-4BB0-83BC-2547AD983F3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D786E9C-E7B2-49BB-A927-701B178135A5}" type="datetime1">
              <a:rPr lang="en-US"/>
              <a:pPr>
                <a:defRPr/>
              </a:pPr>
              <a:t>11/26/2018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2D4332FA-9A54-43B7-9426-43966700B84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A53463B-F2F7-49F6-B1D8-4AC014E05526}" type="datetime1">
              <a:rPr lang="en-US"/>
              <a:pPr>
                <a:defRPr/>
              </a:pPr>
              <a:t>11/26/2018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smtClean="0"/>
              <a:t>Mixture Solution</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82B1306-92D8-4297-A618-1FAE7B4D1786}"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51A297F-4557-45C2-A2D2-DEAAE1E6B7D5}" type="datetime1">
              <a:rPr lang="en-US"/>
              <a:pPr>
                <a:defRPr/>
              </a:pPr>
              <a:t>11/26/2018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6CF10089-43F9-4167-A05E-EC52AB95EEA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7F76613-78EA-471A-926B-71F1A0A80B86}" type="datetime1">
              <a:rPr lang="en-US"/>
              <a:pPr>
                <a:defRPr/>
              </a:pPr>
              <a:t>11/26/2018</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RMNE logic?</a:t>
            </a:r>
          </a:p>
        </p:txBody>
      </p:sp>
      <p:sp>
        <p:nvSpPr>
          <p:cNvPr id="7" name="Slide Number Placeholder 5"/>
          <p:cNvSpPr>
            <a:spLocks noGrp="1"/>
          </p:cNvSpPr>
          <p:nvPr>
            <p:ph type="sldNum" sz="quarter" idx="12"/>
          </p:nvPr>
        </p:nvSpPr>
        <p:spPr/>
        <p:txBody>
          <a:bodyPr/>
          <a:lstStyle>
            <a:lvl1pPr>
              <a:defRPr/>
            </a:lvl1pPr>
          </a:lstStyle>
          <a:p>
            <a:pPr>
              <a:defRPr/>
            </a:pPr>
            <a:fld id="{911B5ACF-0815-42B2-9436-5958A5A14E8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6D3D479-0118-4F32-B77B-FB7D668FEEE4}" type="datetime1">
              <a:rPr lang="en-US"/>
              <a:pPr>
                <a:defRPr/>
              </a:pPr>
              <a:t>11/26/2018</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RMNE logic?</a:t>
            </a:r>
          </a:p>
        </p:txBody>
      </p:sp>
      <p:sp>
        <p:nvSpPr>
          <p:cNvPr id="9" name="Slide Number Placeholder 5"/>
          <p:cNvSpPr>
            <a:spLocks noGrp="1"/>
          </p:cNvSpPr>
          <p:nvPr>
            <p:ph type="sldNum" sz="quarter" idx="12"/>
          </p:nvPr>
        </p:nvSpPr>
        <p:spPr/>
        <p:txBody>
          <a:bodyPr/>
          <a:lstStyle>
            <a:lvl1pPr>
              <a:defRPr/>
            </a:lvl1pPr>
          </a:lstStyle>
          <a:p>
            <a:pPr>
              <a:defRPr/>
            </a:pPr>
            <a:fld id="{6D81F7CB-49E9-41ED-9E25-6AD9D34E479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937700C-0813-434E-B5A9-08CFA5F5C92E}" type="datetime1">
              <a:rPr lang="en-US"/>
              <a:pPr>
                <a:defRPr/>
              </a:pPr>
              <a:t>11/26/2018</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RMNE logic?</a:t>
            </a:r>
          </a:p>
        </p:txBody>
      </p:sp>
      <p:sp>
        <p:nvSpPr>
          <p:cNvPr id="5" name="Slide Number Placeholder 5"/>
          <p:cNvSpPr>
            <a:spLocks noGrp="1"/>
          </p:cNvSpPr>
          <p:nvPr>
            <p:ph type="sldNum" sz="quarter" idx="12"/>
          </p:nvPr>
        </p:nvSpPr>
        <p:spPr/>
        <p:txBody>
          <a:bodyPr/>
          <a:lstStyle>
            <a:lvl1pPr>
              <a:defRPr/>
            </a:lvl1pPr>
          </a:lstStyle>
          <a:p>
            <a:pPr>
              <a:defRPr/>
            </a:pPr>
            <a:fld id="{FAE9C324-14BE-46B1-8C6B-E31F1717A3B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98C3DB-DCB6-4757-8B8B-88DCB92B37F2}" type="datetime1">
              <a:rPr lang="en-US"/>
              <a:pPr>
                <a:defRPr/>
              </a:pPr>
              <a:t>11/26/2018</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RMNE logic?</a:t>
            </a:r>
          </a:p>
        </p:txBody>
      </p:sp>
      <p:sp>
        <p:nvSpPr>
          <p:cNvPr id="4" name="Slide Number Placeholder 5"/>
          <p:cNvSpPr>
            <a:spLocks noGrp="1"/>
          </p:cNvSpPr>
          <p:nvPr>
            <p:ph type="sldNum" sz="quarter" idx="12"/>
          </p:nvPr>
        </p:nvSpPr>
        <p:spPr/>
        <p:txBody>
          <a:bodyPr/>
          <a:lstStyle>
            <a:lvl1pPr>
              <a:defRPr/>
            </a:lvl1pPr>
          </a:lstStyle>
          <a:p>
            <a:pPr>
              <a:defRPr/>
            </a:pPr>
            <a:fld id="{C780D58B-7A6A-4A81-AE3A-0554AE5C76E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66E1700-32E7-4086-AEA7-C729C03E4349}" type="datetime1">
              <a:rPr lang="en-US"/>
              <a:pPr>
                <a:defRPr/>
              </a:pPr>
              <a:t>11/26/2018</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RMNE logic?</a:t>
            </a:r>
          </a:p>
        </p:txBody>
      </p:sp>
      <p:sp>
        <p:nvSpPr>
          <p:cNvPr id="7" name="Slide Number Placeholder 5"/>
          <p:cNvSpPr>
            <a:spLocks noGrp="1"/>
          </p:cNvSpPr>
          <p:nvPr>
            <p:ph type="sldNum" sz="quarter" idx="12"/>
          </p:nvPr>
        </p:nvSpPr>
        <p:spPr/>
        <p:txBody>
          <a:bodyPr/>
          <a:lstStyle>
            <a:lvl1pPr>
              <a:defRPr/>
            </a:lvl1pPr>
          </a:lstStyle>
          <a:p>
            <a:pPr>
              <a:defRPr/>
            </a:pPr>
            <a:fld id="{0DDADC72-46EE-4548-B23F-02AC849EF40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A30EFCD-8556-483A-80DB-D17B03187D9D}" type="datetime1">
              <a:rPr lang="en-US"/>
              <a:pPr>
                <a:defRPr/>
              </a:pPr>
              <a:t>11/26/2018</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RMNE logic?</a:t>
            </a:r>
          </a:p>
        </p:txBody>
      </p:sp>
      <p:sp>
        <p:nvSpPr>
          <p:cNvPr id="7" name="Slide Number Placeholder 5"/>
          <p:cNvSpPr>
            <a:spLocks noGrp="1"/>
          </p:cNvSpPr>
          <p:nvPr>
            <p:ph type="sldNum" sz="quarter" idx="12"/>
          </p:nvPr>
        </p:nvSpPr>
        <p:spPr/>
        <p:txBody>
          <a:bodyPr/>
          <a:lstStyle>
            <a:lvl1pPr>
              <a:defRPr/>
            </a:lvl1pPr>
          </a:lstStyle>
          <a:p>
            <a:pPr>
              <a:defRPr/>
            </a:pPr>
            <a:fld id="{CCC69AA6-AD96-48E3-B916-C396C52B794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3C95CB6C-48A9-4AEA-B69D-EE92135F3160}" type="datetime1">
              <a:rPr lang="en-US"/>
              <a:pPr>
                <a:defRPr/>
              </a:pPr>
              <a:t>11/26/2018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n-US"/>
              <a:t>RMNE logic?</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CE76AC6-3FED-4B41-B437-179AA5E13FA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harles@dna-view.com"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hyperlink" Target="http://dna-view.com/"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4.xml.rels><?xml version="1.0" encoding="UTF-8" standalone="yes"?>
<Relationships xmlns="http://schemas.openxmlformats.org/package/2006/relationships"><Relationship Id="rId3" Type="http://schemas.openxmlformats.org/officeDocument/2006/relationships/hyperlink" Target="mailto:charles@dna-view.com" TargetMode="External"/><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hyperlink" Target="http://dna-view.com/"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457200" y="274638"/>
            <a:ext cx="8229600" cy="3179762"/>
          </a:xfrm>
        </p:spPr>
        <p:txBody>
          <a:bodyPr/>
          <a:lstStyle/>
          <a:p>
            <a:pPr eaLnBrk="1" hangingPunct="1"/>
            <a:r>
              <a:rPr lang="en-US" b="1" dirty="0" smtClean="0">
                <a:solidFill>
                  <a:schemeClr val="tx2"/>
                </a:solidFill>
                <a:latin typeface="Palatino Linotype" pitchFamily="18" charset="0"/>
              </a:rPr>
              <a:t>Mathematics takes a holiday</a:t>
            </a:r>
            <a:br>
              <a:rPr lang="en-US" b="1" dirty="0" smtClean="0">
                <a:solidFill>
                  <a:schemeClr val="tx2"/>
                </a:solidFill>
                <a:latin typeface="Palatino Linotype" pitchFamily="18" charset="0"/>
              </a:rPr>
            </a:br>
            <a:r>
              <a:rPr lang="en-US" sz="4000" b="1" dirty="0" smtClean="0">
                <a:latin typeface="Palatino Linotype" pitchFamily="18" charset="0"/>
              </a:rPr>
              <a:t/>
            </a:r>
            <a:br>
              <a:rPr lang="en-US" sz="4000" b="1" dirty="0" smtClean="0">
                <a:latin typeface="Palatino Linotype" pitchFamily="18" charset="0"/>
              </a:rPr>
            </a:br>
            <a:r>
              <a:rPr lang="en-US" sz="3200" b="1" dirty="0" smtClean="0">
                <a:latin typeface="Palatino Linotype" pitchFamily="18" charset="0"/>
              </a:rPr>
              <a:t>SWGDAM’s Y formula has no basis</a:t>
            </a:r>
            <a:endParaRPr lang="en-US" sz="4000" dirty="0" smtClean="0">
              <a:latin typeface="Palatino Linotype" pitchFamily="18" charset="0"/>
            </a:endParaRPr>
          </a:p>
        </p:txBody>
      </p:sp>
      <p:sp>
        <p:nvSpPr>
          <p:cNvPr id="5" name="Date Placeholder 4"/>
          <p:cNvSpPr>
            <a:spLocks noGrp="1"/>
          </p:cNvSpPr>
          <p:nvPr>
            <p:ph type="dt" sz="half" idx="10"/>
          </p:nvPr>
        </p:nvSpPr>
        <p:spPr/>
        <p:txBody>
          <a:bodyPr/>
          <a:lstStyle/>
          <a:p>
            <a:pPr>
              <a:defRPr/>
            </a:pPr>
            <a:fld id="{E9667135-A9A8-4137-869C-AA492EA29856}" type="datetime1">
              <a:rPr lang="en-US"/>
              <a:pPr>
                <a:defRPr/>
              </a:pPr>
              <a:t>11/26/2018</a:t>
            </a:fld>
            <a:endParaRPr lang="en-US"/>
          </a:p>
        </p:txBody>
      </p:sp>
      <p:sp>
        <p:nvSpPr>
          <p:cNvPr id="8" name="TextBox 3"/>
          <p:cNvSpPr txBox="1">
            <a:spLocks noChangeArrowheads="1"/>
          </p:cNvSpPr>
          <p:nvPr/>
        </p:nvSpPr>
        <p:spPr bwMode="auto">
          <a:xfrm>
            <a:off x="609600" y="4386740"/>
            <a:ext cx="3739662" cy="1938992"/>
          </a:xfrm>
          <a:prstGeom prst="rect">
            <a:avLst/>
          </a:prstGeom>
          <a:noFill/>
          <a:ln w="9525">
            <a:noFill/>
            <a:miter lim="800000"/>
            <a:headEnd/>
            <a:tailEnd/>
          </a:ln>
        </p:spPr>
        <p:txBody>
          <a:bodyPr wrap="square">
            <a:spAutoFit/>
          </a:bodyPr>
          <a:lstStyle/>
          <a:p>
            <a:r>
              <a:rPr lang="en-US" sz="2000" b="1" dirty="0">
                <a:solidFill>
                  <a:schemeClr val="tx2">
                    <a:lumMod val="75000"/>
                  </a:schemeClr>
                </a:solidFill>
                <a:latin typeface="Times New Roman" pitchFamily="18" charset="0"/>
                <a:cs typeface="Times New Roman" pitchFamily="18" charset="0"/>
              </a:rPr>
              <a:t>Charles Brenner, Ph.D.</a:t>
            </a:r>
          </a:p>
          <a:p>
            <a:r>
              <a:rPr lang="en-US" sz="2000" dirty="0">
                <a:latin typeface="Times New Roman" pitchFamily="18" charset="0"/>
                <a:cs typeface="Times New Roman" pitchFamily="18" charset="0"/>
              </a:rPr>
              <a:t>Purveyor of forensic mathematics, </a:t>
            </a:r>
            <a:endParaRPr lang="en-US" sz="2000" dirty="0" smtClean="0">
              <a:latin typeface="Times New Roman" pitchFamily="18" charset="0"/>
              <a:cs typeface="Times New Roman" pitchFamily="18" charset="0"/>
            </a:endParaRPr>
          </a:p>
          <a:p>
            <a:r>
              <a:rPr lang="en-US" sz="2000" b="1" dirty="0" smtClean="0">
                <a:solidFill>
                  <a:schemeClr val="tx2">
                    <a:lumMod val="75000"/>
                  </a:schemeClr>
                </a:solidFill>
                <a:latin typeface="Times New Roman" pitchFamily="18" charset="0"/>
                <a:cs typeface="Times New Roman" pitchFamily="18" charset="0"/>
              </a:rPr>
              <a:t>DNA</a:t>
            </a:r>
            <a:r>
              <a:rPr lang="en-US" sz="2000" b="1" dirty="0">
                <a:solidFill>
                  <a:schemeClr val="tx2">
                    <a:lumMod val="75000"/>
                  </a:schemeClr>
                </a:solidFill>
                <a:latin typeface="Times New Roman" pitchFamily="18" charset="0"/>
                <a:cs typeface="Times New Roman" pitchFamily="18" charset="0"/>
              </a:rPr>
              <a:t>∙</a:t>
            </a:r>
            <a:r>
              <a:rPr lang="en-US" sz="2000" b="1" dirty="0" smtClean="0">
                <a:solidFill>
                  <a:schemeClr val="tx2">
                    <a:lumMod val="75000"/>
                  </a:schemeClr>
                </a:solidFill>
                <a:latin typeface="Times New Roman" pitchFamily="18" charset="0"/>
                <a:cs typeface="Times New Roman" pitchFamily="18" charset="0"/>
              </a:rPr>
              <a:t>VIEW®</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r>
              <a:rPr lang="en-US" sz="2000" dirty="0" smtClean="0">
                <a:latin typeface="Times New Roman" pitchFamily="18" charset="0"/>
                <a:cs typeface="Times New Roman" pitchFamily="18" charset="0"/>
              </a:rPr>
              <a:t>UC </a:t>
            </a:r>
            <a:r>
              <a:rPr lang="en-US" sz="2000" dirty="0">
                <a:latin typeface="Times New Roman" pitchFamily="18" charset="0"/>
                <a:cs typeface="Times New Roman" pitchFamily="18" charset="0"/>
              </a:rPr>
              <a:t>Berkeley  </a:t>
            </a:r>
            <a:r>
              <a:rPr lang="en-US" sz="2000" dirty="0" smtClean="0">
                <a:latin typeface="Times New Roman" pitchFamily="18" charset="0"/>
                <a:cs typeface="Times New Roman" pitchFamily="18" charset="0"/>
              </a:rPr>
              <a:t>Visiting Scholar</a:t>
            </a:r>
          </a:p>
          <a:p>
            <a:r>
              <a:rPr lang="en-US" sz="2000" dirty="0" smtClean="0">
                <a:latin typeface="Times New Roman" pitchFamily="18" charset="0"/>
                <a:cs typeface="Times New Roman" pitchFamily="18" charset="0"/>
                <a:hlinkClick r:id="rId3"/>
              </a:rPr>
              <a:t>charles@dna-view.com</a:t>
            </a:r>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hlinkClick r:id="rId4"/>
              </a:rPr>
              <a:t>http://dna-view.com</a:t>
            </a:r>
            <a:r>
              <a:rPr lang="en-US" sz="2000" dirty="0" smtClean="0">
                <a:latin typeface="Times New Roman" pitchFamily="18" charset="0"/>
                <a:cs typeface="Times New Roman" pitchFamily="18" charset="0"/>
              </a:rPr>
              <a:t> </a:t>
            </a:r>
            <a:endParaRPr lang="en-US" sz="2000" b="1" dirty="0">
              <a:solidFill>
                <a:schemeClr val="accent2">
                  <a:lumMod val="50000"/>
                </a:schemeClr>
              </a:solidFill>
              <a:latin typeface="Times New Roman" pitchFamily="18" charset="0"/>
              <a:cs typeface="Times New Roman" pitchFamily="18" charset="0"/>
            </a:endParaRPr>
          </a:p>
        </p:txBody>
      </p:sp>
    </p:spTree>
  </p:cSld>
  <p:clrMapOvr>
    <a:masterClrMapping/>
  </p:clrMapOvr>
  <p:transition advTm="22854"/>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Times New Roman" pitchFamily="18" charset="0"/>
                <a:cs typeface="Times New Roman" pitchFamily="18" charset="0"/>
              </a:rPr>
              <a:t>§3. Analysis – </a:t>
            </a:r>
            <a:br>
              <a:rPr lang="en-US" sz="3600" dirty="0" smtClean="0">
                <a:latin typeface="Times New Roman" pitchFamily="18" charset="0"/>
                <a:cs typeface="Times New Roman" pitchFamily="18" charset="0"/>
              </a:rPr>
            </a:br>
            <a:r>
              <a:rPr lang="en-US" sz="3600" dirty="0" smtClean="0">
                <a:latin typeface="Times New Roman" pitchFamily="18" charset="0"/>
                <a:cs typeface="Times New Roman" pitchFamily="18" charset="0"/>
              </a:rPr>
              <a:t>Eq3-like project impossible</a:t>
            </a:r>
            <a:endParaRPr lang="en-US" sz="36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11/26/2018</a:t>
            </a:fld>
            <a:endParaRPr lang="en-US"/>
          </a:p>
        </p:txBody>
      </p:sp>
      <p:sp>
        <p:nvSpPr>
          <p:cNvPr id="5" name="Content Placeholder 2"/>
          <p:cNvSpPr txBox="1">
            <a:spLocks/>
          </p:cNvSpPr>
          <p:nvPr/>
        </p:nvSpPr>
        <p:spPr>
          <a:xfrm>
            <a:off x="457200" y="1260630"/>
            <a:ext cx="7942881" cy="4865534"/>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Textbook meaning of </a:t>
            </a:r>
            <a:r>
              <a:rPr kumimoji="0" lang="el-GR"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θ</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914400" marR="0" lvl="1" indent="-457200" algn="l" defTabSz="914400" rtl="0" eaLnBrk="0" fontAlgn="base" latinLnBrk="0" hangingPunct="0">
              <a:lnSpc>
                <a:spcPct val="100000"/>
              </a:lnSpc>
              <a:spcBef>
                <a:spcPct val="20000"/>
              </a:spcBef>
              <a:spcAft>
                <a:spcPct val="0"/>
              </a:spcAft>
              <a:buClrTx/>
              <a:buSzTx/>
              <a:buFont typeface="+mj-lt"/>
              <a:buAutoNum type="alphaLcParenR"/>
              <a:tabLst/>
              <a:defRPr/>
            </a:pP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Theta: </a:t>
            </a:r>
            <a:r>
              <a:rPr kumimoji="0" lang="el-GR"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θ</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measures the allele frequency variation between subpopulations, where</a:t>
            </a:r>
          </a:p>
          <a:p>
            <a:pPr marL="914400" marR="0" lvl="1" indent="-457200" algn="l" defTabSz="914400" rtl="0" eaLnBrk="0" fontAlgn="base" latinLnBrk="0" hangingPunct="0">
              <a:lnSpc>
                <a:spcPct val="100000"/>
              </a:lnSpc>
              <a:spcBef>
                <a:spcPct val="20000"/>
              </a:spcBef>
              <a:spcAft>
                <a:spcPct val="0"/>
              </a:spcAft>
              <a:buClrTx/>
              <a:buSzTx/>
              <a:buFont typeface="Arial" pitchFamily="34" charset="0"/>
              <a:buNone/>
              <a:tabLst/>
              <a:defRPr/>
            </a:pP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Subpopulation: Can be any, even arbitrary, subset of a population.</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What is </a:t>
            </a:r>
            <a:r>
              <a:rPr kumimoji="0" lang="el-GR"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θ</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in </a:t>
            </a:r>
            <a:r>
              <a:rPr kumimoji="0" lang="en-US" sz="28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Eq</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3 supposed to </a:t>
            </a:r>
            <a:r>
              <a:rPr kumimoji="0" lang="en-US" sz="2800" b="0"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do</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p>
          <a:p>
            <a:pPr marL="971550" marR="0" lvl="1" indent="-514350" algn="l" defTabSz="914400" rtl="0" eaLnBrk="0" fontAlgn="base" latinLnBrk="0" hangingPunct="0">
              <a:lnSpc>
                <a:spcPct val="100000"/>
              </a:lnSpc>
              <a:spcBef>
                <a:spcPct val="20000"/>
              </a:spcBef>
              <a:spcAft>
                <a:spcPct val="0"/>
              </a:spcAft>
              <a:buClrTx/>
              <a:buSzTx/>
              <a:buFont typeface="+mj-lt"/>
              <a:buAutoNum type="alphaLcParenR" startAt="2"/>
              <a:tabLst/>
              <a:defRPr/>
            </a:pP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Compensate for preferential mating (as </a:t>
            </a:r>
            <a:r>
              <a:rPr kumimoji="0" lang="en-US"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autosomal</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971550" marR="0" lvl="1" indent="-514350" algn="l" defTabSz="914400" rtl="0" eaLnBrk="0" fontAlgn="base" latinLnBrk="0" hangingPunct="0">
              <a:lnSpc>
                <a:spcPct val="100000"/>
              </a:lnSpc>
              <a:spcBef>
                <a:spcPct val="20000"/>
              </a:spcBef>
              <a:spcAft>
                <a:spcPct val="0"/>
              </a:spcAft>
              <a:buClrTx/>
              <a:buSzTx/>
              <a:buFont typeface="+mj-lt"/>
              <a:buAutoNum type="alphaLcParenR" startAt="2"/>
              <a:tabLst/>
              <a:defRPr/>
            </a:pP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Allow application </a:t>
            </a:r>
            <a:r>
              <a:rPr kumimoji="0" lang="en-US" sz="2400" b="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to</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 subpopulation (magic!)?</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What SWGDAM’s </a:t>
            </a:r>
            <a:r>
              <a:rPr kumimoji="0" lang="el-GR"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θ </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and </a:t>
            </a:r>
            <a:r>
              <a:rPr kumimoji="0" lang="en-US" sz="28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Eq</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3 </a:t>
            </a:r>
            <a:r>
              <a:rPr kumimoji="0" lang="en-US" sz="2800" b="0"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really do:</a:t>
            </a:r>
            <a:endPar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742950" marR="0" lvl="1" indent="-28575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Not (a) nor (b) nor (c). Nothing sensible. </a:t>
            </a:r>
            <a:endParaRPr kumimoji="0" lang="en-US"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ustDataLst>
      <p:tags r:id="rId1"/>
    </p:custDataLst>
  </p:cSld>
  <p:clrMapOvr>
    <a:masterClrMapping/>
  </p:clrMapOvr>
  <p:transition advTm="12693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9" name="Freeform 28"/>
          <p:cNvSpPr/>
          <p:nvPr/>
        </p:nvSpPr>
        <p:spPr>
          <a:xfrm>
            <a:off x="3265714" y="1699042"/>
            <a:ext cx="4718305" cy="1337637"/>
          </a:xfrm>
          <a:custGeom>
            <a:avLst/>
            <a:gdLst>
              <a:gd name="connsiteX0" fmla="*/ 4106963 w 4718305"/>
              <a:gd name="connsiteY0" fmla="*/ 803801 h 1337637"/>
              <a:gd name="connsiteX1" fmla="*/ 459813 w 4718305"/>
              <a:gd name="connsiteY1" fmla="*/ 51381 h 1337637"/>
              <a:gd name="connsiteX2" fmla="*/ 1348087 w 4718305"/>
              <a:gd name="connsiteY2" fmla="*/ 1112085 h 1337637"/>
              <a:gd name="connsiteX3" fmla="*/ 4127863 w 4718305"/>
              <a:gd name="connsiteY3" fmla="*/ 1284515 h 1337637"/>
              <a:gd name="connsiteX4" fmla="*/ 4106963 w 4718305"/>
              <a:gd name="connsiteY4" fmla="*/ 803801 h 1337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8305" h="1337637">
                <a:moveTo>
                  <a:pt x="4106963" y="803801"/>
                </a:moveTo>
                <a:cubicBezTo>
                  <a:pt x="3495621" y="598279"/>
                  <a:pt x="919626" y="0"/>
                  <a:pt x="459813" y="51381"/>
                </a:cubicBezTo>
                <a:cubicBezTo>
                  <a:pt x="0" y="102762"/>
                  <a:pt x="736745" y="906563"/>
                  <a:pt x="1348087" y="1112085"/>
                </a:cubicBezTo>
                <a:cubicBezTo>
                  <a:pt x="1959429" y="1317607"/>
                  <a:pt x="3670663" y="1337637"/>
                  <a:pt x="4127863" y="1284515"/>
                </a:cubicBezTo>
                <a:cubicBezTo>
                  <a:pt x="4585063" y="1231393"/>
                  <a:pt x="4718305" y="1009323"/>
                  <a:pt x="4106963" y="803801"/>
                </a:cubicBez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30"/>
          <p:cNvSpPr/>
          <p:nvPr/>
        </p:nvSpPr>
        <p:spPr>
          <a:xfrm>
            <a:off x="5607777" y="2693561"/>
            <a:ext cx="2084504" cy="903079"/>
          </a:xfrm>
          <a:custGeom>
            <a:avLst/>
            <a:gdLst>
              <a:gd name="connsiteX0" fmla="*/ 299575 w 1706009"/>
              <a:gd name="connsiteY0" fmla="*/ 555607 h 599150"/>
              <a:gd name="connsiteX1" fmla="*/ 1647662 w 1706009"/>
              <a:gd name="connsiteY1" fmla="*/ 430204 h 599150"/>
              <a:gd name="connsiteX2" fmla="*/ 649659 w 1706009"/>
              <a:gd name="connsiteY2" fmla="*/ 43543 h 599150"/>
              <a:gd name="connsiteX3" fmla="*/ 59218 w 1706009"/>
              <a:gd name="connsiteY3" fmla="*/ 168946 h 599150"/>
              <a:gd name="connsiteX4" fmla="*/ 299575 w 1706009"/>
              <a:gd name="connsiteY4" fmla="*/ 555607 h 599150"/>
              <a:gd name="connsiteX0" fmla="*/ 299575 w 1897371"/>
              <a:gd name="connsiteY0" fmla="*/ 561703 h 611342"/>
              <a:gd name="connsiteX1" fmla="*/ 1839024 w 1897371"/>
              <a:gd name="connsiteY1" fmla="*/ 472876 h 611342"/>
              <a:gd name="connsiteX2" fmla="*/ 649659 w 1897371"/>
              <a:gd name="connsiteY2" fmla="*/ 49639 h 611342"/>
              <a:gd name="connsiteX3" fmla="*/ 59218 w 1897371"/>
              <a:gd name="connsiteY3" fmla="*/ 175042 h 611342"/>
              <a:gd name="connsiteX4" fmla="*/ 299575 w 1897371"/>
              <a:gd name="connsiteY4" fmla="*/ 561703 h 611342"/>
              <a:gd name="connsiteX0" fmla="*/ 299575 w 1897371"/>
              <a:gd name="connsiteY0" fmla="*/ 561703 h 777676"/>
              <a:gd name="connsiteX1" fmla="*/ 1839024 w 1897371"/>
              <a:gd name="connsiteY1" fmla="*/ 472876 h 777676"/>
              <a:gd name="connsiteX2" fmla="*/ 649659 w 1897371"/>
              <a:gd name="connsiteY2" fmla="*/ 49639 h 777676"/>
              <a:gd name="connsiteX3" fmla="*/ 59218 w 1897371"/>
              <a:gd name="connsiteY3" fmla="*/ 175042 h 777676"/>
              <a:gd name="connsiteX4" fmla="*/ 299575 w 1897371"/>
              <a:gd name="connsiteY4" fmla="*/ 561703 h 777676"/>
              <a:gd name="connsiteX0" fmla="*/ 299575 w 1998617"/>
              <a:gd name="connsiteY0" fmla="*/ 561703 h 777676"/>
              <a:gd name="connsiteX1" fmla="*/ 1839024 w 1998617"/>
              <a:gd name="connsiteY1" fmla="*/ 472876 h 777676"/>
              <a:gd name="connsiteX2" fmla="*/ 649659 w 1998617"/>
              <a:gd name="connsiteY2" fmla="*/ 49639 h 777676"/>
              <a:gd name="connsiteX3" fmla="*/ 59218 w 1998617"/>
              <a:gd name="connsiteY3" fmla="*/ 175042 h 777676"/>
              <a:gd name="connsiteX4" fmla="*/ 299575 w 1998617"/>
              <a:gd name="connsiteY4" fmla="*/ 561703 h 777676"/>
              <a:gd name="connsiteX0" fmla="*/ 299575 w 1998617"/>
              <a:gd name="connsiteY0" fmla="*/ 561703 h 1185237"/>
              <a:gd name="connsiteX1" fmla="*/ 1839024 w 1998617"/>
              <a:gd name="connsiteY1" fmla="*/ 472876 h 1185237"/>
              <a:gd name="connsiteX2" fmla="*/ 649659 w 1998617"/>
              <a:gd name="connsiteY2" fmla="*/ 49639 h 1185237"/>
              <a:gd name="connsiteX3" fmla="*/ 59218 w 1998617"/>
              <a:gd name="connsiteY3" fmla="*/ 175042 h 1185237"/>
              <a:gd name="connsiteX4" fmla="*/ 299575 w 1998617"/>
              <a:gd name="connsiteY4" fmla="*/ 561703 h 1185237"/>
              <a:gd name="connsiteX0" fmla="*/ 299575 w 1998617"/>
              <a:gd name="connsiteY0" fmla="*/ 561703 h 1185237"/>
              <a:gd name="connsiteX1" fmla="*/ 1839024 w 1998617"/>
              <a:gd name="connsiteY1" fmla="*/ 472876 h 1185237"/>
              <a:gd name="connsiteX2" fmla="*/ 649659 w 1998617"/>
              <a:gd name="connsiteY2" fmla="*/ 49639 h 1185237"/>
              <a:gd name="connsiteX3" fmla="*/ 59218 w 1998617"/>
              <a:gd name="connsiteY3" fmla="*/ 175042 h 1185237"/>
              <a:gd name="connsiteX4" fmla="*/ 299575 w 1998617"/>
              <a:gd name="connsiteY4" fmla="*/ 561703 h 1185237"/>
              <a:gd name="connsiteX0" fmla="*/ 385462 w 2084504"/>
              <a:gd name="connsiteY0" fmla="*/ 561703 h 1185237"/>
              <a:gd name="connsiteX1" fmla="*/ 1924911 w 2084504"/>
              <a:gd name="connsiteY1" fmla="*/ 472876 h 1185237"/>
              <a:gd name="connsiteX2" fmla="*/ 735546 w 2084504"/>
              <a:gd name="connsiteY2" fmla="*/ 49639 h 1185237"/>
              <a:gd name="connsiteX3" fmla="*/ 145105 w 2084504"/>
              <a:gd name="connsiteY3" fmla="*/ 175042 h 1185237"/>
              <a:gd name="connsiteX4" fmla="*/ 385462 w 2084504"/>
              <a:gd name="connsiteY4" fmla="*/ 561703 h 1185237"/>
              <a:gd name="connsiteX0" fmla="*/ 385462 w 2084504"/>
              <a:gd name="connsiteY0" fmla="*/ 561703 h 1185237"/>
              <a:gd name="connsiteX1" fmla="*/ 1924911 w 2084504"/>
              <a:gd name="connsiteY1" fmla="*/ 472876 h 1185237"/>
              <a:gd name="connsiteX2" fmla="*/ 735546 w 2084504"/>
              <a:gd name="connsiteY2" fmla="*/ 49639 h 1185237"/>
              <a:gd name="connsiteX3" fmla="*/ 145105 w 2084504"/>
              <a:gd name="connsiteY3" fmla="*/ 175042 h 1185237"/>
              <a:gd name="connsiteX4" fmla="*/ 385462 w 2084504"/>
              <a:gd name="connsiteY4" fmla="*/ 561703 h 1185237"/>
              <a:gd name="connsiteX0" fmla="*/ 385462 w 2084504"/>
              <a:gd name="connsiteY0" fmla="*/ 561703 h 903079"/>
              <a:gd name="connsiteX1" fmla="*/ 1924911 w 2084504"/>
              <a:gd name="connsiteY1" fmla="*/ 472876 h 903079"/>
              <a:gd name="connsiteX2" fmla="*/ 735546 w 2084504"/>
              <a:gd name="connsiteY2" fmla="*/ 49639 h 903079"/>
              <a:gd name="connsiteX3" fmla="*/ 145105 w 2084504"/>
              <a:gd name="connsiteY3" fmla="*/ 175042 h 903079"/>
              <a:gd name="connsiteX4" fmla="*/ 385462 w 2084504"/>
              <a:gd name="connsiteY4" fmla="*/ 561703 h 903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4504" h="903079">
                <a:moveTo>
                  <a:pt x="385462" y="561703"/>
                </a:moveTo>
                <a:cubicBezTo>
                  <a:pt x="1047857" y="762870"/>
                  <a:pt x="1518447" y="903079"/>
                  <a:pt x="1924911" y="472876"/>
                </a:cubicBezTo>
                <a:cubicBezTo>
                  <a:pt x="2084504" y="283029"/>
                  <a:pt x="1032180" y="99278"/>
                  <a:pt x="735546" y="49639"/>
                </a:cubicBezTo>
                <a:cubicBezTo>
                  <a:pt x="438912" y="0"/>
                  <a:pt x="204323" y="89698"/>
                  <a:pt x="145105" y="175042"/>
                </a:cubicBezTo>
                <a:cubicBezTo>
                  <a:pt x="85887" y="260386"/>
                  <a:pt x="0" y="428461"/>
                  <a:pt x="385462" y="561703"/>
                </a:cubicBezTo>
                <a:close/>
              </a:path>
            </a:pathLst>
          </a:custGeom>
          <a:solidFill>
            <a:srgbClr val="E46C0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3698" name="Rectangle 2"/>
          <p:cNvSpPr>
            <a:spLocks noGrp="1" noChangeArrowheads="1"/>
          </p:cNvSpPr>
          <p:nvPr>
            <p:ph type="title"/>
          </p:nvPr>
        </p:nvSpPr>
        <p:spPr>
          <a:xfrm>
            <a:off x="457200" y="151068"/>
            <a:ext cx="8229600" cy="1143000"/>
          </a:xfrm>
          <a:solidFill>
            <a:srgbClr val="64AADC"/>
          </a:solidFill>
        </p:spPr>
        <p:txBody>
          <a:bodyPr/>
          <a:lstStyle/>
          <a:p>
            <a:r>
              <a:rPr lang="en-US" dirty="0" smtClean="0">
                <a:latin typeface="Times New Roman" pitchFamily="18" charset="0"/>
                <a:cs typeface="Times New Roman" pitchFamily="18" charset="0"/>
              </a:rPr>
              <a:t>Native </a:t>
            </a:r>
            <a:r>
              <a:rPr lang="en-US" dirty="0" err="1" smtClean="0">
                <a:latin typeface="Times New Roman" pitchFamily="18" charset="0"/>
                <a:cs typeface="Times New Roman" pitchFamily="18" charset="0"/>
              </a:rPr>
              <a:t>AmericanYfiler</a:t>
            </a:r>
            <a:r>
              <a:rPr lang="en-US" dirty="0" smtClean="0">
                <a:latin typeface="Times New Roman" pitchFamily="18" charset="0"/>
                <a:cs typeface="Times New Roman" pitchFamily="18" charset="0"/>
              </a:rPr>
              <a:t> lineage tree</a:t>
            </a:r>
            <a:endParaRPr lang="en-US" dirty="0">
              <a:latin typeface="Times New Roman" pitchFamily="18" charset="0"/>
              <a:cs typeface="Times New Roman" pitchFamily="18" charset="0"/>
            </a:endParaRPr>
          </a:p>
        </p:txBody>
      </p:sp>
      <p:sp>
        <p:nvSpPr>
          <p:cNvPr id="413740" name="Freeform 44"/>
          <p:cNvSpPr>
            <a:spLocks/>
          </p:cNvSpPr>
          <p:nvPr/>
        </p:nvSpPr>
        <p:spPr bwMode="auto">
          <a:xfrm>
            <a:off x="4635500" y="3022255"/>
            <a:ext cx="1892300" cy="127000"/>
          </a:xfrm>
          <a:custGeom>
            <a:avLst/>
            <a:gdLst/>
            <a:ahLst/>
            <a:cxnLst>
              <a:cxn ang="0">
                <a:pos x="0" y="80"/>
              </a:cxn>
              <a:cxn ang="0">
                <a:pos x="396" y="0"/>
              </a:cxn>
              <a:cxn ang="0">
                <a:pos x="808" y="80"/>
              </a:cxn>
              <a:cxn ang="0">
                <a:pos x="1192" y="24"/>
              </a:cxn>
            </a:cxnLst>
            <a:rect l="0" t="0" r="r" b="b"/>
            <a:pathLst>
              <a:path w="1192" h="80">
                <a:moveTo>
                  <a:pt x="0" y="80"/>
                </a:moveTo>
                <a:lnTo>
                  <a:pt x="396" y="0"/>
                </a:lnTo>
                <a:lnTo>
                  <a:pt x="808" y="80"/>
                </a:lnTo>
                <a:lnTo>
                  <a:pt x="1192" y="24"/>
                </a:lnTo>
              </a:path>
            </a:pathLst>
          </a:custGeom>
          <a:noFill/>
          <a:ln w="57150" cap="flat" cmpd="sng">
            <a:solidFill>
              <a:srgbClr val="B4FFFF"/>
            </a:solidFill>
            <a:prstDash val="solid"/>
            <a:round/>
            <a:headEnd/>
            <a:tailEnd/>
          </a:ln>
          <a:effectLst/>
        </p:spPr>
        <p:txBody>
          <a:bodyPr lIns="92075" tIns="46038" rIns="92075" bIns="46038" anchor="b"/>
          <a:lstStyle/>
          <a:p>
            <a:endParaRPr lang="en-US"/>
          </a:p>
        </p:txBody>
      </p:sp>
      <p:sp>
        <p:nvSpPr>
          <p:cNvPr id="413746" name="Line 50"/>
          <p:cNvSpPr>
            <a:spLocks noChangeShapeType="1"/>
          </p:cNvSpPr>
          <p:nvPr/>
        </p:nvSpPr>
        <p:spPr bwMode="auto">
          <a:xfrm>
            <a:off x="6521450" y="3066705"/>
            <a:ext cx="546100" cy="139700"/>
          </a:xfrm>
          <a:prstGeom prst="line">
            <a:avLst/>
          </a:prstGeom>
          <a:noFill/>
          <a:ln w="57150">
            <a:solidFill>
              <a:srgbClr val="FFFF00"/>
            </a:solidFill>
            <a:round/>
            <a:headEnd/>
            <a:tailEnd/>
          </a:ln>
          <a:effectLst/>
        </p:spPr>
        <p:txBody>
          <a:bodyPr lIns="92075" tIns="46038" rIns="92075" bIns="46038" anchor="b"/>
          <a:lstStyle/>
          <a:p>
            <a:endParaRPr lang="en-US"/>
          </a:p>
        </p:txBody>
      </p:sp>
      <p:sp>
        <p:nvSpPr>
          <p:cNvPr id="413736" name="Freeform 40"/>
          <p:cNvSpPr>
            <a:spLocks/>
          </p:cNvSpPr>
          <p:nvPr/>
        </p:nvSpPr>
        <p:spPr bwMode="auto">
          <a:xfrm>
            <a:off x="3362325" y="2071341"/>
            <a:ext cx="1762125" cy="214313"/>
          </a:xfrm>
          <a:custGeom>
            <a:avLst/>
            <a:gdLst/>
            <a:ahLst/>
            <a:cxnLst>
              <a:cxn ang="0">
                <a:pos x="0" y="135"/>
              </a:cxn>
              <a:cxn ang="0">
                <a:pos x="384" y="15"/>
              </a:cxn>
              <a:cxn ang="0">
                <a:pos x="777" y="126"/>
              </a:cxn>
              <a:cxn ang="0">
                <a:pos x="1110" y="0"/>
              </a:cxn>
            </a:cxnLst>
            <a:rect l="0" t="0" r="r" b="b"/>
            <a:pathLst>
              <a:path w="1110" h="135">
                <a:moveTo>
                  <a:pt x="0" y="135"/>
                </a:moveTo>
                <a:lnTo>
                  <a:pt x="384" y="15"/>
                </a:lnTo>
                <a:lnTo>
                  <a:pt x="777" y="126"/>
                </a:lnTo>
                <a:lnTo>
                  <a:pt x="1110" y="0"/>
                </a:lnTo>
              </a:path>
            </a:pathLst>
          </a:custGeom>
          <a:noFill/>
          <a:ln w="57150" cap="flat" cmpd="sng">
            <a:solidFill>
              <a:srgbClr val="C00000"/>
            </a:solidFill>
            <a:prstDash val="solid"/>
            <a:round/>
            <a:headEnd/>
            <a:tailEnd/>
          </a:ln>
          <a:effectLst/>
        </p:spPr>
        <p:txBody>
          <a:bodyPr lIns="92075" tIns="46038" rIns="92075" bIns="46038" anchor="b"/>
          <a:lstStyle/>
          <a:p>
            <a:endParaRPr lang="en-US"/>
          </a:p>
        </p:txBody>
      </p:sp>
      <p:sp>
        <p:nvSpPr>
          <p:cNvPr id="413737" name="Freeform 41"/>
          <p:cNvSpPr>
            <a:spLocks/>
          </p:cNvSpPr>
          <p:nvPr/>
        </p:nvSpPr>
        <p:spPr bwMode="auto">
          <a:xfrm>
            <a:off x="4586288" y="2214216"/>
            <a:ext cx="1538288" cy="104775"/>
          </a:xfrm>
          <a:custGeom>
            <a:avLst/>
            <a:gdLst/>
            <a:ahLst/>
            <a:cxnLst>
              <a:cxn ang="0">
                <a:pos x="0" y="36"/>
              </a:cxn>
              <a:cxn ang="0">
                <a:pos x="360" y="66"/>
              </a:cxn>
              <a:cxn ang="0">
                <a:pos x="639" y="0"/>
              </a:cxn>
              <a:cxn ang="0">
                <a:pos x="969" y="66"/>
              </a:cxn>
            </a:cxnLst>
            <a:rect l="0" t="0" r="r" b="b"/>
            <a:pathLst>
              <a:path w="969" h="66">
                <a:moveTo>
                  <a:pt x="0" y="36"/>
                </a:moveTo>
                <a:lnTo>
                  <a:pt x="360" y="66"/>
                </a:lnTo>
                <a:lnTo>
                  <a:pt x="639" y="0"/>
                </a:lnTo>
                <a:lnTo>
                  <a:pt x="969" y="66"/>
                </a:lnTo>
              </a:path>
            </a:pathLst>
          </a:custGeom>
          <a:noFill/>
          <a:ln w="57150" cap="flat" cmpd="sng">
            <a:solidFill>
              <a:srgbClr val="C00000"/>
            </a:solidFill>
            <a:prstDash val="solid"/>
            <a:round/>
            <a:headEnd/>
            <a:tailEnd/>
          </a:ln>
          <a:effectLst/>
        </p:spPr>
        <p:txBody>
          <a:bodyPr lIns="92075" tIns="46038" rIns="92075" bIns="46038" anchor="b"/>
          <a:lstStyle/>
          <a:p>
            <a:endParaRPr lang="en-US"/>
          </a:p>
        </p:txBody>
      </p:sp>
      <p:sp>
        <p:nvSpPr>
          <p:cNvPr id="413738" name="Freeform 42"/>
          <p:cNvSpPr>
            <a:spLocks/>
          </p:cNvSpPr>
          <p:nvPr/>
        </p:nvSpPr>
        <p:spPr bwMode="auto">
          <a:xfrm>
            <a:off x="5172075" y="2309466"/>
            <a:ext cx="2009775" cy="390526"/>
          </a:xfrm>
          <a:custGeom>
            <a:avLst/>
            <a:gdLst/>
            <a:ahLst/>
            <a:cxnLst>
              <a:cxn ang="0">
                <a:pos x="0" y="0"/>
              </a:cxn>
              <a:cxn ang="0">
                <a:pos x="282" y="132"/>
              </a:cxn>
              <a:cxn ang="0">
                <a:pos x="639" y="192"/>
              </a:cxn>
              <a:cxn ang="0">
                <a:pos x="939" y="246"/>
              </a:cxn>
              <a:cxn ang="0">
                <a:pos x="1266" y="234"/>
              </a:cxn>
            </a:cxnLst>
            <a:rect l="0" t="0" r="r" b="b"/>
            <a:pathLst>
              <a:path w="1266" h="246">
                <a:moveTo>
                  <a:pt x="0" y="0"/>
                </a:moveTo>
                <a:lnTo>
                  <a:pt x="282" y="132"/>
                </a:lnTo>
                <a:lnTo>
                  <a:pt x="639" y="192"/>
                </a:lnTo>
                <a:lnTo>
                  <a:pt x="939" y="246"/>
                </a:lnTo>
                <a:lnTo>
                  <a:pt x="1266" y="234"/>
                </a:lnTo>
              </a:path>
            </a:pathLst>
          </a:custGeom>
          <a:noFill/>
          <a:ln w="57150" cap="flat" cmpd="sng">
            <a:solidFill>
              <a:srgbClr val="C00000"/>
            </a:solidFill>
            <a:prstDash val="solid"/>
            <a:round/>
            <a:headEnd/>
            <a:tailEnd/>
          </a:ln>
          <a:effectLst/>
        </p:spPr>
        <p:txBody>
          <a:bodyPr lIns="92075" tIns="46038" rIns="92075" bIns="46038" anchor="b"/>
          <a:lstStyle/>
          <a:p>
            <a:endParaRPr lang="en-US"/>
          </a:p>
        </p:txBody>
      </p:sp>
      <p:sp>
        <p:nvSpPr>
          <p:cNvPr id="413747" name="Line 51"/>
          <p:cNvSpPr>
            <a:spLocks noChangeShapeType="1"/>
          </p:cNvSpPr>
          <p:nvPr/>
        </p:nvSpPr>
        <p:spPr bwMode="auto">
          <a:xfrm>
            <a:off x="3975100" y="2095154"/>
            <a:ext cx="647700" cy="438151"/>
          </a:xfrm>
          <a:prstGeom prst="line">
            <a:avLst/>
          </a:prstGeom>
          <a:noFill/>
          <a:ln w="57150">
            <a:solidFill>
              <a:srgbClr val="C00000"/>
            </a:solidFill>
            <a:round/>
            <a:headEnd/>
            <a:tailEnd/>
          </a:ln>
          <a:effectLst/>
        </p:spPr>
        <p:txBody>
          <a:bodyPr lIns="92075" tIns="46038" rIns="92075" bIns="46038" anchor="b"/>
          <a:lstStyle/>
          <a:p>
            <a:endParaRPr lang="en-US"/>
          </a:p>
        </p:txBody>
      </p:sp>
      <p:sp>
        <p:nvSpPr>
          <p:cNvPr id="413748" name="Oval 52"/>
          <p:cNvSpPr>
            <a:spLocks noChangeArrowheads="1"/>
          </p:cNvSpPr>
          <p:nvPr/>
        </p:nvSpPr>
        <p:spPr bwMode="auto">
          <a:xfrm>
            <a:off x="801053" y="1918822"/>
            <a:ext cx="1280160" cy="1280160"/>
          </a:xfrm>
          <a:prstGeom prst="ellipse">
            <a:avLst/>
          </a:prstGeom>
          <a:solidFill>
            <a:srgbClr val="B4FFFF"/>
          </a:solidFill>
          <a:ln w="38100">
            <a:noFill/>
            <a:round/>
            <a:headEnd/>
            <a:tailEnd/>
          </a:ln>
          <a:effectLst/>
        </p:spPr>
        <p:txBody>
          <a:bodyPr wrap="none" lIns="92075" tIns="46038" rIns="92075" bIns="46038" anchor="ctr"/>
          <a:lstStyle/>
          <a:p>
            <a:endParaRPr lang="en-US"/>
          </a:p>
        </p:txBody>
      </p:sp>
      <p:sp>
        <p:nvSpPr>
          <p:cNvPr id="413749" name="Line 53"/>
          <p:cNvSpPr>
            <a:spLocks noChangeShapeType="1"/>
          </p:cNvSpPr>
          <p:nvPr/>
        </p:nvSpPr>
        <p:spPr bwMode="auto">
          <a:xfrm flipV="1">
            <a:off x="1661020" y="1553782"/>
            <a:ext cx="888914" cy="799068"/>
          </a:xfrm>
          <a:prstGeom prst="line">
            <a:avLst/>
          </a:prstGeom>
          <a:noFill/>
          <a:ln w="76200">
            <a:solidFill>
              <a:srgbClr val="B4FFFF"/>
            </a:solidFill>
            <a:round/>
            <a:headEnd/>
            <a:tailEnd type="triangle" w="med" len="med"/>
          </a:ln>
          <a:effectLst/>
        </p:spPr>
        <p:txBody>
          <a:bodyPr lIns="92075" tIns="46038" rIns="92075" bIns="46038" anchor="b"/>
          <a:lstStyle/>
          <a:p>
            <a:endParaRPr lang="en-US"/>
          </a:p>
        </p:txBody>
      </p:sp>
      <p:sp>
        <p:nvSpPr>
          <p:cNvPr id="413739" name="Freeform 43"/>
          <p:cNvSpPr>
            <a:spLocks/>
          </p:cNvSpPr>
          <p:nvPr/>
        </p:nvSpPr>
        <p:spPr bwMode="auto">
          <a:xfrm>
            <a:off x="4616452" y="2533305"/>
            <a:ext cx="2101850" cy="406400"/>
          </a:xfrm>
          <a:custGeom>
            <a:avLst/>
            <a:gdLst/>
            <a:ahLst/>
            <a:cxnLst>
              <a:cxn ang="0">
                <a:pos x="0" y="0"/>
              </a:cxn>
              <a:cxn ang="0">
                <a:pos x="384" y="68"/>
              </a:cxn>
              <a:cxn ang="0">
                <a:pos x="644" y="152"/>
              </a:cxn>
              <a:cxn ang="0">
                <a:pos x="980" y="164"/>
              </a:cxn>
              <a:cxn ang="0">
                <a:pos x="1324" y="256"/>
              </a:cxn>
            </a:cxnLst>
            <a:rect l="0" t="0" r="r" b="b"/>
            <a:pathLst>
              <a:path w="1324" h="256">
                <a:moveTo>
                  <a:pt x="0" y="0"/>
                </a:moveTo>
                <a:lnTo>
                  <a:pt x="384" y="68"/>
                </a:lnTo>
                <a:lnTo>
                  <a:pt x="644" y="152"/>
                </a:lnTo>
                <a:lnTo>
                  <a:pt x="980" y="164"/>
                </a:lnTo>
                <a:lnTo>
                  <a:pt x="1324" y="256"/>
                </a:lnTo>
              </a:path>
            </a:pathLst>
          </a:custGeom>
          <a:noFill/>
          <a:ln w="53975" cap="flat" cmpd="sng">
            <a:solidFill>
              <a:srgbClr val="FFFF00"/>
            </a:solidFill>
            <a:prstDash val="solid"/>
            <a:round/>
            <a:headEnd/>
            <a:tailEnd w="lg" len="lg"/>
          </a:ln>
          <a:effectLst/>
        </p:spPr>
        <p:txBody>
          <a:bodyPr lIns="92075" tIns="46038" rIns="92075" bIns="46038" anchor="b"/>
          <a:lstStyle/>
          <a:p>
            <a:endParaRPr lang="en-US"/>
          </a:p>
        </p:txBody>
      </p:sp>
      <p:sp>
        <p:nvSpPr>
          <p:cNvPr id="413758" name="Line 62"/>
          <p:cNvSpPr>
            <a:spLocks noChangeShapeType="1"/>
          </p:cNvSpPr>
          <p:nvPr/>
        </p:nvSpPr>
        <p:spPr bwMode="auto">
          <a:xfrm>
            <a:off x="1767817" y="3787964"/>
            <a:ext cx="3816324" cy="0"/>
          </a:xfrm>
          <a:prstGeom prst="line">
            <a:avLst/>
          </a:prstGeom>
          <a:noFill/>
          <a:ln w="38100">
            <a:noFill/>
            <a:round/>
            <a:headEnd type="none" w="med" len="med"/>
            <a:tailEnd type="triangle" w="med" len="med"/>
          </a:ln>
          <a:effectLst/>
        </p:spPr>
        <p:txBody>
          <a:bodyPr lIns="92075" tIns="46038" rIns="92075" bIns="46038" anchor="b"/>
          <a:lstStyle/>
          <a:p>
            <a:endParaRPr lang="en-US"/>
          </a:p>
        </p:txBody>
      </p:sp>
      <p:grpSp>
        <p:nvGrpSpPr>
          <p:cNvPr id="8" name="Group 71"/>
          <p:cNvGrpSpPr>
            <a:grpSpLocks/>
          </p:cNvGrpSpPr>
          <p:nvPr/>
        </p:nvGrpSpPr>
        <p:grpSpPr bwMode="auto">
          <a:xfrm>
            <a:off x="2079627" y="2284069"/>
            <a:ext cx="4024313" cy="1577975"/>
            <a:chOff x="1310" y="1691"/>
            <a:chExt cx="2535" cy="994"/>
          </a:xfrm>
        </p:grpSpPr>
        <p:grpSp>
          <p:nvGrpSpPr>
            <p:cNvPr id="9" name="Group 64"/>
            <p:cNvGrpSpPr>
              <a:grpSpLocks/>
            </p:cNvGrpSpPr>
            <p:nvPr/>
          </p:nvGrpSpPr>
          <p:grpSpPr bwMode="auto">
            <a:xfrm>
              <a:off x="1310" y="1691"/>
              <a:ext cx="2530" cy="705"/>
              <a:chOff x="1310" y="1691"/>
              <a:chExt cx="2530" cy="705"/>
            </a:xfrm>
          </p:grpSpPr>
          <p:sp>
            <p:nvSpPr>
              <p:cNvPr id="413731" name="Freeform 35"/>
              <p:cNvSpPr>
                <a:spLocks/>
              </p:cNvSpPr>
              <p:nvPr/>
            </p:nvSpPr>
            <p:spPr bwMode="auto">
              <a:xfrm>
                <a:off x="1310" y="1691"/>
                <a:ext cx="1225" cy="174"/>
              </a:xfrm>
              <a:custGeom>
                <a:avLst/>
                <a:gdLst>
                  <a:gd name="connsiteX0" fmla="*/ 0 w 7613"/>
                  <a:gd name="connsiteY0" fmla="*/ 10000 h 10000"/>
                  <a:gd name="connsiteX1" fmla="*/ 1379 w 7613"/>
                  <a:gd name="connsiteY1" fmla="*/ 2644 h 10000"/>
                  <a:gd name="connsiteX2" fmla="*/ 3275 w 7613"/>
                  <a:gd name="connsiteY2" fmla="*/ 7356 h 10000"/>
                  <a:gd name="connsiteX3" fmla="*/ 5052 w 7613"/>
                  <a:gd name="connsiteY3" fmla="*/ 0 h 10000"/>
                  <a:gd name="connsiteX4" fmla="*/ 7613 w 7613"/>
                  <a:gd name="connsiteY4" fmla="*/ 7931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3" h="10000">
                    <a:moveTo>
                      <a:pt x="0" y="10000"/>
                    </a:moveTo>
                    <a:lnTo>
                      <a:pt x="1379" y="2644"/>
                    </a:lnTo>
                    <a:lnTo>
                      <a:pt x="3275" y="7356"/>
                    </a:lnTo>
                    <a:lnTo>
                      <a:pt x="5052" y="0"/>
                    </a:lnTo>
                    <a:lnTo>
                      <a:pt x="7613" y="7931"/>
                    </a:lnTo>
                  </a:path>
                </a:pathLst>
              </a:custGeom>
              <a:noFill/>
              <a:ln w="57150" cap="flat" cmpd="sng">
                <a:solidFill>
                  <a:schemeClr val="tx1"/>
                </a:solidFill>
                <a:prstDash val="solid"/>
                <a:round/>
                <a:headEnd/>
                <a:tailEnd/>
              </a:ln>
              <a:effectLst/>
            </p:spPr>
            <p:txBody>
              <a:bodyPr lIns="92075" tIns="46038" rIns="92075" bIns="46038" anchor="b"/>
              <a:lstStyle/>
              <a:p>
                <a:endParaRPr lang="en-US"/>
              </a:p>
            </p:txBody>
          </p:sp>
          <p:sp>
            <p:nvSpPr>
              <p:cNvPr id="413732" name="Freeform 36"/>
              <p:cNvSpPr>
                <a:spLocks/>
              </p:cNvSpPr>
              <p:nvPr/>
            </p:nvSpPr>
            <p:spPr bwMode="auto">
              <a:xfrm>
                <a:off x="1311" y="1866"/>
                <a:ext cx="2529" cy="530"/>
              </a:xfrm>
              <a:custGeom>
                <a:avLst/>
                <a:gdLst/>
                <a:ahLst/>
                <a:cxnLst>
                  <a:cxn ang="0">
                    <a:pos x="0" y="0"/>
                  </a:cxn>
                  <a:cxn ang="0">
                    <a:pos x="236" y="118"/>
                  </a:cxn>
                  <a:cxn ang="0">
                    <a:pos x="505" y="270"/>
                  </a:cxn>
                  <a:cxn ang="0">
                    <a:pos x="829" y="266"/>
                  </a:cxn>
                  <a:cxn ang="0">
                    <a:pos x="1181" y="450"/>
                  </a:cxn>
                  <a:cxn ang="0">
                    <a:pos x="1609" y="374"/>
                  </a:cxn>
                  <a:cxn ang="0">
                    <a:pos x="1989" y="530"/>
                  </a:cxn>
                  <a:cxn ang="0">
                    <a:pos x="2529" y="518"/>
                  </a:cxn>
                </a:cxnLst>
                <a:rect l="0" t="0" r="r" b="b"/>
                <a:pathLst>
                  <a:path w="2529" h="530">
                    <a:moveTo>
                      <a:pt x="0" y="0"/>
                    </a:moveTo>
                    <a:lnTo>
                      <a:pt x="236" y="118"/>
                    </a:lnTo>
                    <a:lnTo>
                      <a:pt x="505" y="270"/>
                    </a:lnTo>
                    <a:lnTo>
                      <a:pt x="829" y="266"/>
                    </a:lnTo>
                    <a:lnTo>
                      <a:pt x="1181" y="450"/>
                    </a:lnTo>
                    <a:lnTo>
                      <a:pt x="1609" y="374"/>
                    </a:lnTo>
                    <a:lnTo>
                      <a:pt x="1989" y="530"/>
                    </a:lnTo>
                    <a:lnTo>
                      <a:pt x="2529" y="518"/>
                    </a:lnTo>
                  </a:path>
                </a:pathLst>
              </a:custGeom>
              <a:noFill/>
              <a:ln w="57150" cap="flat" cmpd="sng">
                <a:solidFill>
                  <a:schemeClr val="tx1"/>
                </a:solidFill>
                <a:prstDash val="solid"/>
                <a:round/>
                <a:headEnd/>
                <a:tailEnd/>
              </a:ln>
              <a:effectLst/>
            </p:spPr>
            <p:txBody>
              <a:bodyPr lIns="92075" tIns="46038" rIns="92075" bIns="46038" anchor="b"/>
              <a:lstStyle/>
              <a:p>
                <a:endParaRPr lang="en-US"/>
              </a:p>
            </p:txBody>
          </p:sp>
        </p:grpSp>
        <p:sp>
          <p:nvSpPr>
            <p:cNvPr id="413766" name="Freeform 70"/>
            <p:cNvSpPr>
              <a:spLocks/>
            </p:cNvSpPr>
            <p:nvPr/>
          </p:nvSpPr>
          <p:spPr bwMode="auto">
            <a:xfrm>
              <a:off x="2499" y="2328"/>
              <a:ext cx="1346" cy="357"/>
            </a:xfrm>
            <a:custGeom>
              <a:avLst/>
              <a:gdLst/>
              <a:ahLst/>
              <a:cxnLst>
                <a:cxn ang="0">
                  <a:pos x="0" y="0"/>
                </a:cxn>
                <a:cxn ang="0">
                  <a:pos x="405" y="203"/>
                </a:cxn>
                <a:cxn ang="0">
                  <a:pos x="811" y="309"/>
                </a:cxn>
                <a:cxn ang="0">
                  <a:pos x="1346" y="357"/>
                </a:cxn>
              </a:cxnLst>
              <a:rect l="0" t="0" r="r" b="b"/>
              <a:pathLst>
                <a:path w="1346" h="357">
                  <a:moveTo>
                    <a:pt x="0" y="0"/>
                  </a:moveTo>
                  <a:lnTo>
                    <a:pt x="405" y="203"/>
                  </a:lnTo>
                  <a:lnTo>
                    <a:pt x="811" y="309"/>
                  </a:lnTo>
                  <a:lnTo>
                    <a:pt x="1346" y="357"/>
                  </a:lnTo>
                </a:path>
              </a:pathLst>
            </a:custGeom>
            <a:noFill/>
            <a:ln w="57150" cap="flat" cmpd="sng">
              <a:solidFill>
                <a:schemeClr val="tx1"/>
              </a:solidFill>
              <a:prstDash val="solid"/>
              <a:round/>
              <a:headEnd/>
              <a:tailEnd/>
            </a:ln>
            <a:effectLst/>
          </p:spPr>
          <p:txBody>
            <a:bodyPr lIns="92075" tIns="46038" rIns="92075" bIns="46038" anchor="b"/>
            <a:lstStyle/>
            <a:p>
              <a:endParaRPr lang="en-US"/>
            </a:p>
          </p:txBody>
        </p:sp>
      </p:grpSp>
      <p:cxnSp>
        <p:nvCxnSpPr>
          <p:cNvPr id="36" name="Straight Arrow Connector 35"/>
          <p:cNvCxnSpPr/>
          <p:nvPr/>
        </p:nvCxnSpPr>
        <p:spPr bwMode="auto">
          <a:xfrm flipV="1">
            <a:off x="1919690" y="4386649"/>
            <a:ext cx="5358440" cy="1620"/>
          </a:xfrm>
          <a:prstGeom prst="straightConnector1">
            <a:avLst/>
          </a:prstGeom>
          <a:noFill/>
          <a:ln w="57150" cap="flat" cmpd="sng" algn="ctr">
            <a:solidFill>
              <a:srgbClr val="FFFFFF"/>
            </a:solidFill>
            <a:prstDash val="solid"/>
            <a:round/>
            <a:headEnd type="none" w="med" len="med"/>
            <a:tailEnd type="arrow"/>
          </a:ln>
          <a:effectLst/>
        </p:spPr>
      </p:cxnSp>
      <p:cxnSp>
        <p:nvCxnSpPr>
          <p:cNvPr id="38" name="Straight Connector 37"/>
          <p:cNvCxnSpPr/>
          <p:nvPr/>
        </p:nvCxnSpPr>
        <p:spPr bwMode="auto">
          <a:xfrm>
            <a:off x="1919689" y="4124109"/>
            <a:ext cx="0" cy="365760"/>
          </a:xfrm>
          <a:prstGeom prst="line">
            <a:avLst/>
          </a:prstGeom>
          <a:noFill/>
          <a:ln w="50800" cap="flat" cmpd="sng" algn="ctr">
            <a:solidFill>
              <a:srgbClr val="FFFFFF"/>
            </a:solidFill>
            <a:prstDash val="solid"/>
            <a:round/>
            <a:headEnd type="none" w="med" len="med"/>
            <a:tailEnd type="none" w="med" len="med"/>
          </a:ln>
          <a:effectLst/>
        </p:spPr>
      </p:cxnSp>
      <p:sp>
        <p:nvSpPr>
          <p:cNvPr id="40" name="TextBox 39"/>
          <p:cNvSpPr txBox="1"/>
          <p:nvPr/>
        </p:nvSpPr>
        <p:spPr>
          <a:xfrm>
            <a:off x="1312877" y="4397375"/>
            <a:ext cx="2626040" cy="523220"/>
          </a:xfrm>
          <a:prstGeom prst="rect">
            <a:avLst/>
          </a:prstGeom>
          <a:noFill/>
        </p:spPr>
        <p:txBody>
          <a:bodyPr wrap="none" rtlCol="0">
            <a:spAutoFit/>
          </a:bodyPr>
          <a:lstStyle/>
          <a:p>
            <a:r>
              <a:rPr lang="en-US" sz="2800" dirty="0" smtClean="0">
                <a:solidFill>
                  <a:srgbClr val="FFFFFF"/>
                </a:solidFill>
                <a:latin typeface="Times New Roman" pitchFamily="18" charset="0"/>
                <a:cs typeface="Times New Roman" pitchFamily="18" charset="0"/>
              </a:rPr>
              <a:t>15,000 years ago</a:t>
            </a:r>
            <a:endParaRPr lang="en-US" sz="2000" dirty="0">
              <a:solidFill>
                <a:srgbClr val="FFFFFF"/>
              </a:solidFill>
            </a:endParaRPr>
          </a:p>
        </p:txBody>
      </p:sp>
      <p:sp>
        <p:nvSpPr>
          <p:cNvPr id="43" name="TextBox 42"/>
          <p:cNvSpPr txBox="1"/>
          <p:nvPr/>
        </p:nvSpPr>
        <p:spPr>
          <a:xfrm>
            <a:off x="6096954" y="3413545"/>
            <a:ext cx="646331" cy="646331"/>
          </a:xfrm>
          <a:prstGeom prst="rect">
            <a:avLst/>
          </a:prstGeom>
          <a:noFill/>
        </p:spPr>
        <p:txBody>
          <a:bodyPr wrap="none" rtlCol="0">
            <a:spAutoFit/>
          </a:bodyPr>
          <a:lstStyle/>
          <a:p>
            <a:r>
              <a:rPr lang="en-US" sz="3600" dirty="0" smtClean="0">
                <a:solidFill>
                  <a:srgbClr val="190F9D"/>
                </a:solidFill>
                <a:latin typeface="Times New Roman" pitchFamily="18" charset="0"/>
                <a:cs typeface="Times New Roman" pitchFamily="18" charset="0"/>
              </a:rPr>
              <a:t>…</a:t>
            </a:r>
            <a:endParaRPr lang="en-US" sz="3600" dirty="0">
              <a:solidFill>
                <a:srgbClr val="190F9D"/>
              </a:solidFill>
              <a:latin typeface="Times New Roman" pitchFamily="18" charset="0"/>
              <a:cs typeface="Times New Roman" pitchFamily="18" charset="0"/>
            </a:endParaRPr>
          </a:p>
        </p:txBody>
      </p:sp>
      <p:sp>
        <p:nvSpPr>
          <p:cNvPr id="37" name="TextBox 36"/>
          <p:cNvSpPr txBox="1"/>
          <p:nvPr/>
        </p:nvSpPr>
        <p:spPr>
          <a:xfrm>
            <a:off x="6741953" y="4397375"/>
            <a:ext cx="981359" cy="523220"/>
          </a:xfrm>
          <a:prstGeom prst="rect">
            <a:avLst/>
          </a:prstGeom>
          <a:noFill/>
        </p:spPr>
        <p:txBody>
          <a:bodyPr wrap="none" rtlCol="0">
            <a:spAutoFit/>
          </a:bodyPr>
          <a:lstStyle/>
          <a:p>
            <a:r>
              <a:rPr lang="en-US" sz="2800" dirty="0" smtClean="0">
                <a:solidFill>
                  <a:srgbClr val="FFFFFF"/>
                </a:solidFill>
                <a:latin typeface="Times New Roman" pitchFamily="18" charset="0"/>
                <a:cs typeface="Times New Roman" pitchFamily="18" charset="0"/>
              </a:rPr>
              <a:t>today</a:t>
            </a:r>
            <a:endParaRPr lang="en-US" sz="2000" dirty="0">
              <a:solidFill>
                <a:srgbClr val="FFFFFF"/>
              </a:solidFill>
            </a:endParaRPr>
          </a:p>
        </p:txBody>
      </p:sp>
      <p:sp>
        <p:nvSpPr>
          <p:cNvPr id="30" name="TextBox 29"/>
          <p:cNvSpPr txBox="1"/>
          <p:nvPr/>
        </p:nvSpPr>
        <p:spPr>
          <a:xfrm>
            <a:off x="3547869" y="1734604"/>
            <a:ext cx="986745" cy="400110"/>
          </a:xfrm>
          <a:prstGeom prst="rect">
            <a:avLst/>
          </a:prstGeom>
          <a:noFill/>
        </p:spPr>
        <p:txBody>
          <a:bodyPr wrap="none" rtlCol="0">
            <a:spAutoFit/>
          </a:bodyPr>
          <a:lstStyle/>
          <a:p>
            <a:r>
              <a:rPr lang="en-US" sz="2000" dirty="0" smtClean="0">
                <a:latin typeface="Times New Roman" pitchFamily="18" charset="0"/>
                <a:cs typeface="Times New Roman" pitchFamily="18" charset="0"/>
              </a:rPr>
              <a:t>Tribe#1</a:t>
            </a:r>
            <a:endParaRPr lang="en-US" sz="2000" dirty="0">
              <a:latin typeface="Times New Roman" pitchFamily="18" charset="0"/>
              <a:cs typeface="Times New Roman" pitchFamily="18" charset="0"/>
            </a:endParaRPr>
          </a:p>
        </p:txBody>
      </p:sp>
      <p:sp>
        <p:nvSpPr>
          <p:cNvPr id="32" name="TextBox 31"/>
          <p:cNvSpPr txBox="1"/>
          <p:nvPr/>
        </p:nvSpPr>
        <p:spPr>
          <a:xfrm>
            <a:off x="5614408" y="2795449"/>
            <a:ext cx="986745" cy="400110"/>
          </a:xfrm>
          <a:prstGeom prst="rect">
            <a:avLst/>
          </a:prstGeom>
          <a:noFill/>
        </p:spPr>
        <p:txBody>
          <a:bodyPr wrap="none" rtlCol="0">
            <a:spAutoFit/>
          </a:bodyPr>
          <a:lstStyle/>
          <a:p>
            <a:r>
              <a:rPr lang="en-US" sz="2000" dirty="0" smtClean="0">
                <a:latin typeface="Times New Roman" pitchFamily="18" charset="0"/>
                <a:cs typeface="Times New Roman" pitchFamily="18" charset="0"/>
              </a:rPr>
              <a:t>Tribe#2</a:t>
            </a:r>
            <a:endParaRPr lang="en-US" sz="2000" dirty="0">
              <a:latin typeface="Times New Roman" pitchFamily="18" charset="0"/>
              <a:cs typeface="Times New Roman" pitchFamily="18" charset="0"/>
            </a:endParaRPr>
          </a:p>
        </p:txBody>
      </p:sp>
      <p:sp>
        <p:nvSpPr>
          <p:cNvPr id="39" name="TextBox 38"/>
          <p:cNvSpPr txBox="1"/>
          <p:nvPr/>
        </p:nvSpPr>
        <p:spPr>
          <a:xfrm>
            <a:off x="7268165" y="2965269"/>
            <a:ext cx="1875835" cy="461665"/>
          </a:xfrm>
          <a:prstGeom prst="rect">
            <a:avLst/>
          </a:prstGeom>
          <a:noFill/>
        </p:spPr>
        <p:txBody>
          <a:bodyPr wrap="none" rtlCol="0">
            <a:spAutoFit/>
          </a:bodyPr>
          <a:lstStyle/>
          <a:p>
            <a:r>
              <a:rPr lang="en-US" sz="2400" dirty="0" smtClean="0">
                <a:solidFill>
                  <a:srgbClr val="FFFF00"/>
                </a:solidFill>
                <a:latin typeface="Times New Roman" pitchFamily="18" charset="0"/>
                <a:cs typeface="Times New Roman" pitchFamily="18" charset="0"/>
              </a:rPr>
              <a:t>Substructure?</a:t>
            </a:r>
            <a:endParaRPr lang="en-US" sz="2400" dirty="0">
              <a:solidFill>
                <a:srgbClr val="FFFF00"/>
              </a:solidFill>
              <a:latin typeface="Times New Roman" pitchFamily="18" charset="0"/>
              <a:cs typeface="Times New Roman" pitchFamily="18" charset="0"/>
            </a:endParaRPr>
          </a:p>
        </p:txBody>
      </p:sp>
      <p:sp>
        <p:nvSpPr>
          <p:cNvPr id="42" name="TextBox 41"/>
          <p:cNvSpPr txBox="1"/>
          <p:nvPr/>
        </p:nvSpPr>
        <p:spPr>
          <a:xfrm>
            <a:off x="849997" y="2109087"/>
            <a:ext cx="1378721"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Nat Am founders</a:t>
            </a:r>
            <a:endParaRPr lang="en-US" sz="2400" dirty="0">
              <a:latin typeface="Times New Roman" pitchFamily="18" charset="0"/>
              <a:cs typeface="Times New Roman" pitchFamily="18" charset="0"/>
            </a:endParaRPr>
          </a:p>
        </p:txBody>
      </p:sp>
    </p:spTree>
    <p:custDataLst>
      <p:tags r:id="rId1"/>
    </p:custDataLst>
  </p:cSld>
  <p:clrMapOvr>
    <a:masterClrMapping/>
  </p:clrMapOvr>
  <p:transition advTm="3829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0" grpId="0"/>
      <p:bldP spid="3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Why Eq3-like project impossible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02970"/>
            <a:ext cx="8229600" cy="4525963"/>
          </a:xfrm>
        </p:spPr>
        <p:txBody>
          <a:bodyPr/>
          <a:lstStyle/>
          <a:p>
            <a:r>
              <a:rPr lang="en-US" sz="2400" dirty="0" smtClean="0">
                <a:latin typeface="Times New Roman" pitchFamily="18" charset="0"/>
                <a:cs typeface="Times New Roman" pitchFamily="18" charset="0"/>
              </a:rPr>
              <a:t>Thought experiment: </a:t>
            </a:r>
          </a:p>
          <a:p>
            <a:pPr lvl="1">
              <a:buNone/>
            </a:pPr>
            <a:r>
              <a:rPr lang="en-US" sz="2400" dirty="0" smtClean="0">
                <a:solidFill>
                  <a:schemeClr val="accent4">
                    <a:lumMod val="50000"/>
                  </a:schemeClr>
                </a:solidFill>
                <a:latin typeface="Times New Roman" pitchFamily="18" charset="0"/>
                <a:cs typeface="Times New Roman" pitchFamily="18" charset="0"/>
              </a:rPr>
              <a:t>Suppose Native Americans never split into tribes. </a:t>
            </a:r>
          </a:p>
          <a:p>
            <a:pPr lvl="1">
              <a:buNone/>
            </a:pPr>
            <a:r>
              <a:rPr lang="en-US" sz="2400" dirty="0" smtClean="0">
                <a:solidFill>
                  <a:schemeClr val="accent4">
                    <a:lumMod val="50000"/>
                  </a:schemeClr>
                </a:solidFill>
                <a:latin typeface="Times New Roman" pitchFamily="18" charset="0"/>
                <a:cs typeface="Times New Roman" pitchFamily="18" charset="0"/>
              </a:rPr>
              <a:t>How would today’s Y-</a:t>
            </a:r>
            <a:r>
              <a:rPr lang="en-US" sz="2400" dirty="0" err="1" smtClean="0">
                <a:solidFill>
                  <a:schemeClr val="accent4">
                    <a:lumMod val="50000"/>
                  </a:schemeClr>
                </a:solidFill>
                <a:latin typeface="Times New Roman" pitchFamily="18" charset="0"/>
                <a:cs typeface="Times New Roman" pitchFamily="18" charset="0"/>
              </a:rPr>
              <a:t>haplotype</a:t>
            </a:r>
            <a:r>
              <a:rPr lang="en-US" sz="2400" dirty="0" smtClean="0">
                <a:solidFill>
                  <a:schemeClr val="accent4">
                    <a:lumMod val="50000"/>
                  </a:schemeClr>
                </a:solidFill>
                <a:latin typeface="Times New Roman" pitchFamily="18" charset="0"/>
                <a:cs typeface="Times New Roman" pitchFamily="18" charset="0"/>
              </a:rPr>
              <a:t> population be different?</a:t>
            </a:r>
          </a:p>
          <a:p>
            <a:pPr lvl="1"/>
            <a:r>
              <a:rPr lang="en-US" sz="2400" dirty="0" smtClean="0">
                <a:latin typeface="Times New Roman" pitchFamily="18" charset="0"/>
                <a:cs typeface="Times New Roman" pitchFamily="18" charset="0"/>
              </a:rPr>
              <a:t>Y-</a:t>
            </a:r>
            <a:r>
              <a:rPr lang="en-US" sz="2400" dirty="0" err="1" smtClean="0">
                <a:latin typeface="Times New Roman" pitchFamily="18" charset="0"/>
                <a:cs typeface="Times New Roman" pitchFamily="18" charset="0"/>
              </a:rPr>
              <a:t>haplotype</a:t>
            </a:r>
            <a:r>
              <a:rPr lang="en-US" sz="2400" dirty="0" smtClean="0">
                <a:latin typeface="Times New Roman" pitchFamily="18" charset="0"/>
                <a:cs typeface="Times New Roman" pitchFamily="18" charset="0"/>
              </a:rPr>
              <a:t> reproduction: </a:t>
            </a:r>
            <a:r>
              <a:rPr lang="en-US" sz="2400" dirty="0" err="1" smtClean="0">
                <a:latin typeface="Times New Roman" pitchFamily="18" charset="0"/>
                <a:cs typeface="Times New Roman" pitchFamily="18" charset="0"/>
              </a:rPr>
              <a:t>clonal</a:t>
            </a:r>
            <a:r>
              <a:rPr lang="en-US" sz="2400" dirty="0" smtClean="0">
                <a:latin typeface="Times New Roman" pitchFamily="18" charset="0"/>
                <a:cs typeface="Times New Roman" pitchFamily="18" charset="0"/>
              </a:rPr>
              <a:t> (not sexual)</a:t>
            </a:r>
          </a:p>
          <a:p>
            <a:pPr lvl="1"/>
            <a:r>
              <a:rPr lang="en-US" sz="2400" dirty="0" smtClean="0">
                <a:latin typeface="Times New Roman" pitchFamily="18" charset="0"/>
                <a:cs typeface="Times New Roman" pitchFamily="18" charset="0"/>
              </a:rPr>
              <a:t>Therefore females are genetically irrelevant.</a:t>
            </a:r>
          </a:p>
          <a:p>
            <a:pPr lvl="1"/>
            <a:r>
              <a:rPr lang="en-US" sz="2400" dirty="0" smtClean="0">
                <a:latin typeface="Times New Roman" pitchFamily="18" charset="0"/>
                <a:cs typeface="Times New Roman" pitchFamily="18" charset="0"/>
              </a:rPr>
              <a:t>Therefore </a:t>
            </a:r>
            <a:r>
              <a:rPr lang="en-US" sz="2400" b="1" dirty="0" smtClean="0">
                <a:latin typeface="Times New Roman" pitchFamily="18" charset="0"/>
                <a:cs typeface="Times New Roman" pitchFamily="18" charset="0"/>
              </a:rPr>
              <a:t>no difference</a:t>
            </a:r>
            <a:r>
              <a:rPr lang="en-US" sz="2400" dirty="0" smtClean="0">
                <a:latin typeface="Times New Roman" pitchFamily="18" charset="0"/>
                <a:cs typeface="Times New Roman" pitchFamily="18" charset="0"/>
              </a:rPr>
              <a:t>: Every Y-population is </a:t>
            </a:r>
            <a:r>
              <a:rPr lang="en-US" sz="2400" b="1" dirty="0" smtClean="0">
                <a:latin typeface="Times New Roman" pitchFamily="18" charset="0"/>
                <a:cs typeface="Times New Roman" pitchFamily="18" charset="0"/>
              </a:rPr>
              <a:t>equally probable</a:t>
            </a:r>
            <a:r>
              <a:rPr lang="en-US" sz="2400" dirty="0" smtClean="0">
                <a:latin typeface="Times New Roman" pitchFamily="18" charset="0"/>
                <a:cs typeface="Times New Roman" pitchFamily="18" charset="0"/>
              </a:rPr>
              <a:t> either way, tribes or no tribes.</a:t>
            </a:r>
          </a:p>
          <a:p>
            <a:r>
              <a:rPr lang="en-US" sz="2400" dirty="0" smtClean="0">
                <a:latin typeface="Times New Roman" pitchFamily="18" charset="0"/>
                <a:cs typeface="Times New Roman" pitchFamily="18" charset="0"/>
              </a:rPr>
              <a:t>Conclusion: No way to infer “substructure” from Y-</a:t>
            </a:r>
            <a:r>
              <a:rPr lang="en-US" sz="2400" dirty="0" err="1" smtClean="0">
                <a:latin typeface="Times New Roman" pitchFamily="18" charset="0"/>
                <a:cs typeface="Times New Roman" pitchFamily="18" charset="0"/>
              </a:rPr>
              <a:t>haplotype</a:t>
            </a:r>
            <a:r>
              <a:rPr lang="en-US" sz="2400" dirty="0" smtClean="0">
                <a:latin typeface="Times New Roman" pitchFamily="18" charset="0"/>
                <a:cs typeface="Times New Roman" pitchFamily="18" charset="0"/>
              </a:rPr>
              <a:t> population.</a:t>
            </a:r>
          </a:p>
          <a:p>
            <a:r>
              <a:rPr lang="en-US" sz="2400" dirty="0" smtClean="0">
                <a:latin typeface="Times New Roman" pitchFamily="18" charset="0"/>
                <a:cs typeface="Times New Roman" pitchFamily="18" charset="0"/>
              </a:rPr>
              <a:t>Yet SWGDAM’s </a:t>
            </a:r>
            <a:r>
              <a:rPr lang="el-GR" sz="2400" dirty="0" smtClean="0">
                <a:latin typeface="Times New Roman" pitchFamily="18" charset="0"/>
                <a:cs typeface="Times New Roman" pitchFamily="18" charset="0"/>
              </a:rPr>
              <a:t>θ</a:t>
            </a:r>
            <a:r>
              <a:rPr lang="en-US" sz="2400" dirty="0" smtClean="0">
                <a:latin typeface="Times New Roman" pitchFamily="18" charset="0"/>
                <a:cs typeface="Times New Roman" pitchFamily="18" charset="0"/>
              </a:rPr>
              <a:t> is calculated from Y-</a:t>
            </a:r>
            <a:r>
              <a:rPr lang="en-US" sz="2400" dirty="0" err="1" smtClean="0">
                <a:latin typeface="Times New Roman" pitchFamily="18" charset="0"/>
                <a:cs typeface="Times New Roman" pitchFamily="18" charset="0"/>
              </a:rPr>
              <a:t>haplotype</a:t>
            </a:r>
            <a:r>
              <a:rPr lang="en-US" sz="2400" dirty="0" smtClean="0">
                <a:latin typeface="Times New Roman" pitchFamily="18" charset="0"/>
                <a:cs typeface="Times New Roman" pitchFamily="18" charset="0"/>
              </a:rPr>
              <a:t> population. Hence whatever it is, it’s irrelevant to “substructure.”</a:t>
            </a:r>
          </a:p>
          <a:p>
            <a:endParaRPr lang="en-US" sz="2400" dirty="0" smtClean="0">
              <a:latin typeface="Times New Roman" pitchFamily="18" charset="0"/>
              <a:cs typeface="Times New Roman" pitchFamily="18" charset="0"/>
            </a:endParaRPr>
          </a:p>
          <a:p>
            <a:pPr lvl="1"/>
            <a:endParaRPr lang="en-US" sz="20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11/26/2018</a:t>
            </a:fld>
            <a:endParaRPr lang="en-US"/>
          </a:p>
        </p:txBody>
      </p:sp>
      <p:sp>
        <p:nvSpPr>
          <p:cNvPr id="5" name="Rounded Rectangle 4"/>
          <p:cNvSpPr/>
          <p:nvPr/>
        </p:nvSpPr>
        <p:spPr>
          <a:xfrm>
            <a:off x="385482" y="1443318"/>
            <a:ext cx="7915836" cy="1301470"/>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p:transition advTm="13444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3"/>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374"/>
            <a:ext cx="8229600" cy="754062"/>
          </a:xfrm>
        </p:spPr>
        <p:txBody>
          <a:bodyPr/>
          <a:lstStyle/>
          <a:p>
            <a:r>
              <a:rPr lang="en-US" dirty="0" smtClean="0">
                <a:latin typeface="Times New Roman" pitchFamily="18" charset="0"/>
                <a:cs typeface="Times New Roman" pitchFamily="18" charset="0"/>
              </a:rPr>
              <a:t>§4. Summary</a:t>
            </a:r>
            <a:endParaRPr lang="en-US" dirty="0">
              <a:latin typeface="Times New Roman" pitchFamily="18" charset="0"/>
              <a:cs typeface="Times New Roman" pitchFamily="18" charset="0"/>
            </a:endParaRPr>
          </a:p>
        </p:txBody>
      </p:sp>
      <p:sp>
        <p:nvSpPr>
          <p:cNvPr id="5" name="Content Placeholder 4"/>
          <p:cNvSpPr>
            <a:spLocks noGrp="1"/>
          </p:cNvSpPr>
          <p:nvPr>
            <p:ph idx="1"/>
          </p:nvPr>
        </p:nvSpPr>
        <p:spPr>
          <a:xfrm>
            <a:off x="896822" y="1132241"/>
            <a:ext cx="7310661" cy="4811353"/>
          </a:xfrm>
        </p:spPr>
        <p:txBody>
          <a:bodyPr/>
          <a:lstStyle/>
          <a:p>
            <a:r>
              <a:rPr lang="en-US" sz="2800" dirty="0" smtClean="0">
                <a:latin typeface="Times New Roman" pitchFamily="18" charset="0"/>
                <a:cs typeface="Times New Roman" pitchFamily="18" charset="0"/>
              </a:rPr>
              <a:t>How to compute Y-</a:t>
            </a:r>
            <a:r>
              <a:rPr lang="en-US" sz="2800" dirty="0" err="1" smtClean="0">
                <a:latin typeface="Times New Roman" pitchFamily="18" charset="0"/>
                <a:cs typeface="Times New Roman" pitchFamily="18" charset="0"/>
              </a:rPr>
              <a:t>haplotype</a:t>
            </a:r>
            <a:r>
              <a:rPr lang="en-US" sz="2800" dirty="0" smtClean="0">
                <a:latin typeface="Times New Roman" pitchFamily="18" charset="0"/>
                <a:cs typeface="Times New Roman" pitchFamily="18" charset="0"/>
              </a:rPr>
              <a:t> matching probability given population reference data</a:t>
            </a:r>
          </a:p>
          <a:p>
            <a:pPr marL="914400" lvl="1" indent="-457200">
              <a:buFont typeface="+mj-lt"/>
              <a:buAutoNum type="alphaLcPeriod"/>
            </a:pPr>
            <a:r>
              <a:rPr lang="en-US" sz="2400" dirty="0" smtClean="0">
                <a:latin typeface="Times New Roman" pitchFamily="18" charset="0"/>
                <a:cs typeface="Times New Roman" pitchFamily="18" charset="0"/>
              </a:rPr>
              <a:t>from the appropriate population?</a:t>
            </a:r>
          </a:p>
          <a:p>
            <a:pPr marL="914400" lvl="1" indent="-457200">
              <a:buFont typeface="+mj-lt"/>
              <a:buAutoNum type="alphaLcPeriod"/>
            </a:pPr>
            <a:r>
              <a:rPr lang="en-US" sz="2400" dirty="0" smtClean="0">
                <a:latin typeface="Times New Roman" pitchFamily="18" charset="0"/>
                <a:cs typeface="Times New Roman" pitchFamily="18" charset="0"/>
              </a:rPr>
              <a:t>From the wrong population?</a:t>
            </a:r>
          </a:p>
          <a:p>
            <a:r>
              <a:rPr lang="en-US" sz="2800" dirty="0" smtClean="0">
                <a:latin typeface="Times New Roman" pitchFamily="18" charset="0"/>
                <a:cs typeface="Times New Roman" pitchFamily="18" charset="0"/>
              </a:rPr>
              <a:t>SWGDAM’s Y calculation formula</a:t>
            </a:r>
          </a:p>
          <a:p>
            <a:pPr lvl="1"/>
            <a:r>
              <a:rPr lang="en-US" sz="2400" dirty="0" smtClean="0">
                <a:latin typeface="Times New Roman" pitchFamily="18" charset="0"/>
                <a:cs typeface="Times New Roman" pitchFamily="18" charset="0"/>
              </a:rPr>
              <a:t>Random guesswork but influential in court</a:t>
            </a:r>
          </a:p>
          <a:p>
            <a:pPr lvl="1"/>
            <a:r>
              <a:rPr lang="en-US" sz="2400" dirty="0" smtClean="0">
                <a:latin typeface="Times New Roman" pitchFamily="18" charset="0"/>
                <a:cs typeface="Times New Roman" pitchFamily="18" charset="0"/>
              </a:rPr>
              <a:t>Confusion and error in court in tribal context (b).</a:t>
            </a:r>
          </a:p>
          <a:p>
            <a:r>
              <a:rPr lang="en-US" sz="2800" dirty="0" smtClean="0">
                <a:latin typeface="Times New Roman" pitchFamily="18" charset="0"/>
                <a:cs typeface="Times New Roman" pitchFamily="18" charset="0"/>
              </a:rPr>
              <a:t>What to do?</a:t>
            </a:r>
          </a:p>
          <a:p>
            <a:pPr lvl="1"/>
            <a:r>
              <a:rPr lang="en-US" sz="2400" dirty="0" err="1" smtClean="0">
                <a:latin typeface="Times New Roman" pitchFamily="18" charset="0"/>
                <a:cs typeface="Times New Roman" pitchFamily="18" charset="0"/>
              </a:rPr>
              <a:t>Dis</a:t>
            </a:r>
            <a:r>
              <a:rPr lang="en-US" sz="2400" dirty="0" smtClean="0">
                <a:latin typeface="Times New Roman" pitchFamily="18" charset="0"/>
                <a:cs typeface="Times New Roman" pitchFamily="18" charset="0"/>
              </a:rPr>
              <a:t>-recommend the formula and anything like it.</a:t>
            </a:r>
          </a:p>
          <a:p>
            <a:pPr lvl="1"/>
            <a:r>
              <a:rPr lang="en-US" sz="2400" dirty="0" smtClean="0">
                <a:latin typeface="Times New Roman" pitchFamily="18" charset="0"/>
                <a:cs typeface="Times New Roman" pitchFamily="18" charset="0"/>
              </a:rPr>
              <a:t>Survey tribes individually.</a:t>
            </a:r>
          </a:p>
          <a:p>
            <a:endParaRPr lang="en-US" sz="2800" dirty="0" smtClean="0"/>
          </a:p>
          <a:p>
            <a:pPr marL="914400" lvl="1" indent="-457200">
              <a:buFont typeface="+mj-lt"/>
              <a:buAutoNum type="alphaLcPeriod"/>
            </a:pPr>
            <a:endParaRPr lang="en-US" sz="2400" dirty="0" smtClean="0"/>
          </a:p>
          <a:p>
            <a:pPr marL="514350" indent="-457200">
              <a:buFont typeface="+mj-lt"/>
              <a:buAutoNum type="alphaLcPeriod"/>
            </a:pPr>
            <a:endParaRPr lang="en-US" sz="2400" dirty="0" smtClean="0"/>
          </a:p>
          <a:p>
            <a:endParaRPr lang="en-US" sz="2800" dirty="0" smtClean="0"/>
          </a:p>
        </p:txBody>
      </p:sp>
      <p:sp>
        <p:nvSpPr>
          <p:cNvPr id="3" name="Date Placeholder 2"/>
          <p:cNvSpPr>
            <a:spLocks noGrp="1"/>
          </p:cNvSpPr>
          <p:nvPr>
            <p:ph type="dt" sz="half" idx="10"/>
          </p:nvPr>
        </p:nvSpPr>
        <p:spPr/>
        <p:txBody>
          <a:bodyPr/>
          <a:lstStyle/>
          <a:p>
            <a:pPr>
              <a:defRPr/>
            </a:pPr>
            <a:fld id="{8937700C-0813-434E-B5A9-08CFA5F5C92E}" type="datetime1">
              <a:rPr lang="en-US" smtClean="0"/>
              <a:pPr>
                <a:defRPr/>
              </a:pPr>
              <a:t>11/26/2018</a:t>
            </a:fld>
            <a:endParaRPr lang="en-US"/>
          </a:p>
        </p:txBody>
      </p:sp>
      <p:sp>
        <p:nvSpPr>
          <p:cNvPr id="7" name="Freeform 6"/>
          <p:cNvSpPr/>
          <p:nvPr/>
        </p:nvSpPr>
        <p:spPr>
          <a:xfrm>
            <a:off x="5851525" y="2172621"/>
            <a:ext cx="1238865" cy="560439"/>
          </a:xfrm>
          <a:custGeom>
            <a:avLst/>
            <a:gdLst>
              <a:gd name="connsiteX0" fmla="*/ 1238865 w 1238865"/>
              <a:gd name="connsiteY0" fmla="*/ 0 h 560439"/>
              <a:gd name="connsiteX1" fmla="*/ 0 w 1238865"/>
              <a:gd name="connsiteY1" fmla="*/ 560439 h 560439"/>
              <a:gd name="connsiteX0" fmla="*/ 1238865 w 1238865"/>
              <a:gd name="connsiteY0" fmla="*/ 0 h 560439"/>
              <a:gd name="connsiteX1" fmla="*/ 0 w 1238865"/>
              <a:gd name="connsiteY1" fmla="*/ 560439 h 560439"/>
              <a:gd name="connsiteX0" fmla="*/ 1238865 w 1238865"/>
              <a:gd name="connsiteY0" fmla="*/ 0 h 560439"/>
              <a:gd name="connsiteX1" fmla="*/ 0 w 1238865"/>
              <a:gd name="connsiteY1" fmla="*/ 560439 h 560439"/>
              <a:gd name="connsiteX0" fmla="*/ 1238865 w 1238865"/>
              <a:gd name="connsiteY0" fmla="*/ 0 h 621480"/>
              <a:gd name="connsiteX1" fmla="*/ 0 w 1238865"/>
              <a:gd name="connsiteY1" fmla="*/ 560439 h 621480"/>
              <a:gd name="connsiteX0" fmla="*/ 1238865 w 1238865"/>
              <a:gd name="connsiteY0" fmla="*/ 0 h 560439"/>
              <a:gd name="connsiteX1" fmla="*/ 0 w 1238865"/>
              <a:gd name="connsiteY1" fmla="*/ 560439 h 560439"/>
            </a:gdLst>
            <a:ahLst/>
            <a:cxnLst>
              <a:cxn ang="0">
                <a:pos x="connsiteX0" y="connsiteY0"/>
              </a:cxn>
              <a:cxn ang="0">
                <a:pos x="connsiteX1" y="connsiteY1"/>
              </a:cxn>
            </a:cxnLst>
            <a:rect l="l" t="t" r="r" b="b"/>
            <a:pathLst>
              <a:path w="1238865" h="560439">
                <a:moveTo>
                  <a:pt x="1238865" y="0"/>
                </a:moveTo>
                <a:cubicBezTo>
                  <a:pt x="895862" y="407219"/>
                  <a:pt x="1047136" y="447368"/>
                  <a:pt x="0" y="560439"/>
                </a:cubicBezTo>
              </a:path>
            </a:pathLst>
          </a:custGeom>
          <a:ln w="127000">
            <a:solidFill>
              <a:schemeClr val="accent2"/>
            </a:solidFill>
            <a:tailEnd type="stealth"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ustDataLst>
      <p:tags r:id="rId1"/>
    </p:custDataLst>
  </p:cSld>
  <p:clrMapOvr>
    <a:masterClrMapping/>
  </p:clrMapOvr>
  <p:transition advTm="9048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par>
                          <p:cTn id="15" fill="hold">
                            <p:stCondLst>
                              <p:cond delay="0"/>
                            </p:stCondLst>
                            <p:childTnLst>
                              <p:par>
                                <p:cTn id="16" presetID="55" presetClass="entr" presetSubtype="0" fill="hold" grpId="0" nodeType="afterEffect">
                                  <p:stCondLst>
                                    <p:cond delay="300"/>
                                  </p:stCondLst>
                                  <p:childTnLst>
                                    <p:set>
                                      <p:cBhvr>
                                        <p:cTn id="17" dur="1" fill="hold">
                                          <p:stCondLst>
                                            <p:cond delay="0"/>
                                          </p:stCondLst>
                                        </p:cTn>
                                        <p:tgtEl>
                                          <p:spTgt spid="7"/>
                                        </p:tgtEl>
                                        <p:attrNameLst>
                                          <p:attrName>style.visibility</p:attrName>
                                        </p:attrNameLst>
                                      </p:cBhvr>
                                      <p:to>
                                        <p:strVal val="visible"/>
                                      </p:to>
                                    </p:set>
                                    <p:anim calcmode="lin" valueType="num">
                                      <p:cBhvr>
                                        <p:cTn id="18" dur="1000" fill="hold"/>
                                        <p:tgtEl>
                                          <p:spTgt spid="7"/>
                                        </p:tgtEl>
                                        <p:attrNameLst>
                                          <p:attrName>ppt_w</p:attrName>
                                        </p:attrNameLst>
                                      </p:cBhvr>
                                      <p:tavLst>
                                        <p:tav tm="0">
                                          <p:val>
                                            <p:strVal val="#ppt_w*0.70"/>
                                          </p:val>
                                        </p:tav>
                                        <p:tav tm="100000">
                                          <p:val>
                                            <p:strVal val="#ppt_w"/>
                                          </p:val>
                                        </p:tav>
                                      </p:tavLst>
                                    </p:anim>
                                    <p:anim calcmode="lin" valueType="num">
                                      <p:cBhvr>
                                        <p:cTn id="19" dur="1000" fill="hold"/>
                                        <p:tgtEl>
                                          <p:spTgt spid="7"/>
                                        </p:tgtEl>
                                        <p:attrNameLst>
                                          <p:attrName>ppt_h</p:attrName>
                                        </p:attrNameLst>
                                      </p:cBhvr>
                                      <p:tavLst>
                                        <p:tav tm="0">
                                          <p:val>
                                            <p:strVal val="#ppt_h"/>
                                          </p:val>
                                        </p:tav>
                                        <p:tav tm="100000">
                                          <p:val>
                                            <p:strVal val="#ppt_h"/>
                                          </p:val>
                                        </p:tav>
                                      </p:tavLst>
                                    </p:anim>
                                    <p:animEffect transition="in" filter="fade">
                                      <p:cBhvr>
                                        <p:cTn id="20" dur="10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bldLvl="3"/>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FA53463B-F2F7-49F6-B1D8-4AC014E05526}" type="datetime1">
              <a:rPr lang="en-US" smtClean="0"/>
              <a:pPr>
                <a:defRPr/>
              </a:pPr>
              <a:t>11/26/2018</a:t>
            </a:fld>
            <a:endParaRPr lang="en-US"/>
          </a:p>
        </p:txBody>
      </p:sp>
      <p:pic>
        <p:nvPicPr>
          <p:cNvPr id="5" name="Picture 4" descr="SCP behind DNA.jpg"/>
          <p:cNvPicPr>
            <a:picLocks noChangeAspect="1"/>
          </p:cNvPicPr>
          <p:nvPr/>
        </p:nvPicPr>
        <p:blipFill>
          <a:blip r:embed="rId2" cstate="print"/>
          <a:srcRect l="48100" t="16301" r="13133" b="8699"/>
          <a:stretch>
            <a:fillRect/>
          </a:stretch>
        </p:blipFill>
        <p:spPr>
          <a:xfrm>
            <a:off x="199160" y="314009"/>
            <a:ext cx="3002691" cy="4356847"/>
          </a:xfrm>
          <a:prstGeom prst="rect">
            <a:avLst/>
          </a:prstGeom>
        </p:spPr>
      </p:pic>
      <p:sp>
        <p:nvSpPr>
          <p:cNvPr id="6" name="TextBox 5"/>
          <p:cNvSpPr txBox="1"/>
          <p:nvPr/>
        </p:nvSpPr>
        <p:spPr>
          <a:xfrm>
            <a:off x="3236260" y="1770063"/>
            <a:ext cx="5907740" cy="1292662"/>
          </a:xfrm>
          <a:prstGeom prst="rect">
            <a:avLst/>
          </a:prstGeom>
          <a:noFill/>
        </p:spPr>
        <p:txBody>
          <a:bodyPr wrap="square" rtlCol="0">
            <a:spAutoFit/>
          </a:bodyPr>
          <a:lstStyle/>
          <a:p>
            <a:pPr algn="ctr"/>
            <a:r>
              <a:rPr lang="en-US" sz="2600" dirty="0" smtClean="0">
                <a:latin typeface="Garamond" pitchFamily="18" charset="0"/>
              </a:rPr>
              <a:t>The rules of genetics are simple. </a:t>
            </a:r>
          </a:p>
          <a:p>
            <a:pPr algn="ctr"/>
            <a:r>
              <a:rPr lang="en-US" sz="2600" dirty="0" smtClean="0">
                <a:latin typeface="Garamond" pitchFamily="18" charset="0"/>
              </a:rPr>
              <a:t>Their consequences are not always obvious.</a:t>
            </a:r>
          </a:p>
          <a:p>
            <a:pPr algn="ctr"/>
            <a:endParaRPr lang="en-US" sz="2600" dirty="0">
              <a:latin typeface="Garamond" pitchFamily="18" charset="0"/>
            </a:endParaRPr>
          </a:p>
        </p:txBody>
      </p:sp>
      <p:sp>
        <p:nvSpPr>
          <p:cNvPr id="11" name="TextBox 10"/>
          <p:cNvSpPr txBox="1"/>
          <p:nvPr/>
        </p:nvSpPr>
        <p:spPr>
          <a:xfrm>
            <a:off x="306388" y="4978340"/>
            <a:ext cx="4464073" cy="1384995"/>
          </a:xfrm>
          <a:prstGeom prst="rect">
            <a:avLst/>
          </a:prstGeom>
          <a:solidFill>
            <a:schemeClr val="bg2">
              <a:lumMod val="90000"/>
              <a:alpha val="16000"/>
            </a:schemeClr>
          </a:solidFill>
        </p:spPr>
        <p:txBody>
          <a:bodyPr wrap="square" rtlCol="0">
            <a:spAutoFit/>
          </a:bodyPr>
          <a:lstStyle/>
          <a:p>
            <a:r>
              <a:rPr lang="en-US" sz="2800" dirty="0" smtClean="0">
                <a:latin typeface="Times New Roman" pitchFamily="18" charset="0"/>
                <a:cs typeface="Times New Roman" pitchFamily="18" charset="0"/>
                <a:hlinkClick r:id="rId3"/>
              </a:rPr>
              <a:t>charles@dna-view.com</a:t>
            </a: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hlinkClick r:id="rId4"/>
              </a:rPr>
              <a:t>http://dna-view.com</a:t>
            </a:r>
            <a:endParaRPr lang="en-US" sz="2800" dirty="0" smtClean="0">
              <a:latin typeface="Times New Roman" pitchFamily="18" charset="0"/>
              <a:cs typeface="Times New Roman" pitchFamily="18" charset="0"/>
            </a:endParaRPr>
          </a:p>
          <a:p>
            <a:r>
              <a:rPr lang="en-US" sz="2800" dirty="0" smtClean="0"/>
              <a:t>☎</a:t>
            </a:r>
            <a:r>
              <a:rPr lang="en-US" sz="2800" dirty="0" smtClean="0">
                <a:latin typeface="Times New Roman" pitchFamily="18" charset="0"/>
                <a:cs typeface="Times New Roman" pitchFamily="18" charset="0"/>
              </a:rPr>
              <a:t>510 798 7139</a:t>
            </a:r>
            <a:endParaRPr lang="en-US" sz="2800" dirty="0">
              <a:latin typeface="Times New Roman" pitchFamily="18" charset="0"/>
              <a:cs typeface="Times New Roman" pitchFamily="18" charset="0"/>
            </a:endParaRPr>
          </a:p>
        </p:txBody>
      </p:sp>
      <p:sp>
        <p:nvSpPr>
          <p:cNvPr id="12" name="TextBox 11"/>
          <p:cNvSpPr txBox="1"/>
          <p:nvPr/>
        </p:nvSpPr>
        <p:spPr>
          <a:xfrm>
            <a:off x="5316827" y="3429040"/>
            <a:ext cx="3385848" cy="1107996"/>
          </a:xfrm>
          <a:prstGeom prst="rect">
            <a:avLst/>
          </a:prstGeom>
          <a:noFill/>
        </p:spPr>
        <p:txBody>
          <a:bodyPr wrap="square" rtlCol="0">
            <a:spAutoFit/>
          </a:bodyPr>
          <a:lstStyle/>
          <a:p>
            <a:r>
              <a:rPr lang="en-US" sz="6600" dirty="0" smtClean="0">
                <a:solidFill>
                  <a:schemeClr val="tx2">
                    <a:lumMod val="50000"/>
                  </a:schemeClr>
                </a:solidFill>
                <a:latin typeface="Script MT Bold" pitchFamily="66" charset="0"/>
              </a:rPr>
              <a:t>The end</a:t>
            </a:r>
            <a:endParaRPr lang="en-US" sz="6600" dirty="0">
              <a:solidFill>
                <a:schemeClr val="tx2">
                  <a:lumMod val="50000"/>
                </a:schemeClr>
              </a:solidFill>
              <a:latin typeface="Script MT Bold" pitchFamily="66" charset="0"/>
            </a:endParaRPr>
          </a:p>
        </p:txBody>
      </p:sp>
    </p:spTree>
  </p:cSld>
  <p:clrMapOvr>
    <a:masterClrMapping/>
  </p:clrMapOvr>
  <p:transition advTm="19297"/>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7812"/>
            <a:ext cx="8229600" cy="1143000"/>
          </a:xfrm>
        </p:spPr>
        <p:txBody>
          <a:bodyPr/>
          <a:lstStyle/>
          <a:p>
            <a:r>
              <a:rPr lang="en-US" dirty="0" smtClean="0">
                <a:latin typeface="Times New Roman" pitchFamily="18" charset="0"/>
                <a:cs typeface="Times New Roman" pitchFamily="18" charset="0"/>
              </a:rPr>
              <a:t>Outline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613225"/>
            <a:ext cx="8229600" cy="5116243"/>
          </a:xfrm>
        </p:spPr>
        <p:txBody>
          <a:bodyPr/>
          <a:lstStyle/>
          <a:p>
            <a:pPr marL="514350" indent="-514350">
              <a:buFont typeface="+mj-lt"/>
              <a:buAutoNum type="arabicPeriod"/>
            </a:pPr>
            <a:r>
              <a:rPr lang="en-US" sz="2800" dirty="0" smtClean="0">
                <a:latin typeface="Times New Roman" pitchFamily="18" charset="0"/>
                <a:cs typeface="Times New Roman" pitchFamily="18" charset="0"/>
              </a:rPr>
              <a:t>Stories</a:t>
            </a:r>
          </a:p>
          <a:p>
            <a:pPr lvl="1"/>
            <a:r>
              <a:rPr lang="en-US" sz="2400" dirty="0" smtClean="0">
                <a:latin typeface="Times New Roman" pitchFamily="18" charset="0"/>
                <a:cs typeface="Times New Roman" pitchFamily="18" charset="0"/>
              </a:rPr>
              <a:t>Confused testimony assumes </a:t>
            </a:r>
            <a:r>
              <a:rPr lang="el-GR" sz="2400" dirty="0" smtClean="0">
                <a:latin typeface="Times New Roman" pitchFamily="18" charset="0"/>
                <a:cs typeface="Times New Roman" pitchFamily="18" charset="0"/>
              </a:rPr>
              <a:t>θ</a:t>
            </a:r>
            <a:r>
              <a:rPr lang="en-US" sz="2400" dirty="0" smtClean="0">
                <a:latin typeface="Times New Roman" pitchFamily="18" charset="0"/>
                <a:cs typeface="Times New Roman" pitchFamily="18" charset="0"/>
              </a:rPr>
              <a:t> helps in a Native American context</a:t>
            </a:r>
          </a:p>
          <a:p>
            <a:pPr marL="514350" indent="-514350">
              <a:buFont typeface="+mj-lt"/>
              <a:buAutoNum type="arabicPeriod"/>
            </a:pPr>
            <a:r>
              <a:rPr lang="en-US" sz="2800" dirty="0" smtClean="0">
                <a:latin typeface="Times New Roman" pitchFamily="18" charset="0"/>
                <a:cs typeface="Times New Roman" pitchFamily="18" charset="0"/>
              </a:rPr>
              <a:t>The culprit: 		 Pr(</a:t>
            </a:r>
            <a:r>
              <a:rPr lang="en-US" sz="2800" i="1" dirty="0" smtClean="0">
                <a:latin typeface="Times New Roman" pitchFamily="18" charset="0"/>
                <a:cs typeface="Times New Roman" pitchFamily="18" charset="0"/>
              </a:rPr>
              <a:t>A</a:t>
            </a:r>
            <a:r>
              <a:rPr lang="en-US" sz="2800" dirty="0" smtClean="0">
                <a:latin typeface="Times New Roman" pitchFamily="18" charset="0"/>
                <a:cs typeface="Times New Roman" pitchFamily="18" charset="0"/>
              </a:rPr>
              <a:t>│</a:t>
            </a:r>
            <a:r>
              <a:rPr lang="en-US" sz="2800" i="1" dirty="0" smtClean="0">
                <a:latin typeface="Times New Roman" pitchFamily="18" charset="0"/>
                <a:cs typeface="Times New Roman" pitchFamily="18" charset="0"/>
              </a:rPr>
              <a:t>A</a:t>
            </a:r>
            <a:r>
              <a:rPr lang="en-US" sz="2800" dirty="0" smtClean="0">
                <a:latin typeface="Times New Roman" pitchFamily="18" charset="0"/>
                <a:cs typeface="Times New Roman" pitchFamily="18" charset="0"/>
              </a:rPr>
              <a:t>) = </a:t>
            </a:r>
            <a:r>
              <a:rPr lang="el-GR" sz="2800" dirty="0" smtClean="0">
                <a:latin typeface="Times New Roman" pitchFamily="18" charset="0"/>
                <a:cs typeface="Times New Roman" pitchFamily="18" charset="0"/>
              </a:rPr>
              <a:t>θ + (1 – θ) </a:t>
            </a:r>
            <a:r>
              <a:rPr lang="en-US" sz="2800" i="1" dirty="0" err="1" smtClean="0">
                <a:latin typeface="Times New Roman" pitchFamily="18" charset="0"/>
                <a:cs typeface="Times New Roman" pitchFamily="18" charset="0"/>
              </a:rPr>
              <a:t>p</a:t>
            </a:r>
            <a:r>
              <a:rPr lang="en-US" sz="2800" i="1" baseline="-25000" dirty="0" err="1" smtClean="0">
                <a:latin typeface="Times New Roman" pitchFamily="18" charset="0"/>
                <a:cs typeface="Times New Roman" pitchFamily="18" charset="0"/>
              </a:rPr>
              <a:t>A</a:t>
            </a:r>
            <a:endParaRPr lang="en-US" sz="2800" i="1" baseline="-25000" dirty="0" smtClean="0">
              <a:latin typeface="Times New Roman" pitchFamily="18" charset="0"/>
              <a:cs typeface="Times New Roman" pitchFamily="18" charset="0"/>
            </a:endParaRPr>
          </a:p>
          <a:p>
            <a:pPr lvl="1" algn="r">
              <a:buNone/>
            </a:pPr>
            <a:r>
              <a:rPr lang="en-US" sz="2400" dirty="0" smtClean="0">
                <a:latin typeface="Times New Roman" pitchFamily="18" charset="0"/>
                <a:cs typeface="Times New Roman" pitchFamily="18" charset="0"/>
              </a:rPr>
              <a:t>(SWGDAM YSTR guidelines  </a:t>
            </a:r>
            <a:r>
              <a:rPr lang="en-US" sz="2400" dirty="0" err="1" smtClean="0">
                <a:latin typeface="Times New Roman" pitchFamily="18" charset="0"/>
                <a:cs typeface="Times New Roman" pitchFamily="18" charset="0"/>
              </a:rPr>
              <a:t>Eq</a:t>
            </a:r>
            <a:r>
              <a:rPr lang="en-US" sz="2400" dirty="0" smtClean="0">
                <a:latin typeface="Times New Roman" pitchFamily="18" charset="0"/>
                <a:cs typeface="Times New Roman" pitchFamily="18" charset="0"/>
              </a:rPr>
              <a:t> 3)</a:t>
            </a:r>
          </a:p>
          <a:p>
            <a:pPr marL="514350" indent="-514350">
              <a:buFont typeface="+mj-lt"/>
              <a:buAutoNum type="arabicPeriod"/>
            </a:pPr>
            <a:r>
              <a:rPr lang="en-US" sz="2800" dirty="0" smtClean="0">
                <a:latin typeface="Times New Roman" pitchFamily="18" charset="0"/>
                <a:cs typeface="Times New Roman" pitchFamily="18" charset="0"/>
              </a:rPr>
              <a:t>Analysis</a:t>
            </a:r>
          </a:p>
          <a:p>
            <a:pPr marL="914400" lvl="1" indent="-457200"/>
            <a:r>
              <a:rPr lang="en-US" sz="2400" dirty="0" smtClean="0">
                <a:latin typeface="Times New Roman" pitchFamily="18" charset="0"/>
                <a:cs typeface="Times New Roman" pitchFamily="18" charset="0"/>
              </a:rPr>
              <a:t>Impossible to have any “Eq3”-like formula given available data</a:t>
            </a:r>
          </a:p>
          <a:p>
            <a:pPr marL="571500" indent="-514350">
              <a:buFont typeface="+mj-lt"/>
              <a:buAutoNum type="arabicPeriod" startAt="4"/>
            </a:pPr>
            <a:r>
              <a:rPr lang="en-US" sz="2800" dirty="0" smtClean="0">
                <a:latin typeface="Times New Roman" pitchFamily="18" charset="0"/>
                <a:cs typeface="Times New Roman" pitchFamily="18" charset="0"/>
              </a:rPr>
              <a:t>Summary</a:t>
            </a:r>
          </a:p>
          <a:p>
            <a:pPr lvl="1"/>
            <a:endParaRPr lang="en-US" sz="2400"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11/26/2018</a:t>
            </a:fld>
            <a:endParaRPr lang="en-US" dirty="0"/>
          </a:p>
        </p:txBody>
      </p:sp>
    </p:spTree>
    <p:custDataLst>
      <p:tags r:id="rId1"/>
    </p:custDataLst>
  </p:cSld>
  <p:clrMapOvr>
    <a:masterClrMapping/>
  </p:clrMapOvr>
  <p:transition advTm="7616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7162"/>
            <a:ext cx="8229600" cy="1143000"/>
          </a:xfrm>
        </p:spPr>
        <p:txBody>
          <a:bodyPr/>
          <a:lstStyle/>
          <a:p>
            <a:r>
              <a:rPr lang="en-US" dirty="0" smtClean="0">
                <a:latin typeface="Times New Roman" pitchFamily="18" charset="0"/>
                <a:cs typeface="Times New Roman" pitchFamily="18" charset="0"/>
              </a:rPr>
              <a:t>§1. Stories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723900" y="1600199"/>
            <a:ext cx="7302500" cy="2997201"/>
          </a:xfrm>
        </p:spPr>
        <p:txBody>
          <a:bodyPr/>
          <a:lstStyle/>
          <a:p>
            <a:endParaRPr lang="en-US" i="1"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11/26/2018</a:t>
            </a:fld>
            <a:endParaRPr lang="en-US"/>
          </a:p>
        </p:txBody>
      </p:sp>
    </p:spTree>
  </p:cSld>
  <p:clrMapOvr>
    <a:masterClrMapping/>
  </p:clrMapOvr>
  <p:transition advTm="137046"/>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58ED5"/>
        </a:solidFill>
        <a:effectLst/>
      </p:bgPr>
    </p:bg>
    <p:spTree>
      <p:nvGrpSpPr>
        <p:cNvPr id="1" name=""/>
        <p:cNvGrpSpPr/>
        <p:nvPr/>
      </p:nvGrpSpPr>
      <p:grpSpPr>
        <a:xfrm>
          <a:off x="0" y="0"/>
          <a:ext cx="0" cy="0"/>
          <a:chOff x="0" y="0"/>
          <a:chExt cx="0" cy="0"/>
        </a:xfrm>
      </p:grpSpPr>
      <p:sp>
        <p:nvSpPr>
          <p:cNvPr id="413698" name="Rectangle 2"/>
          <p:cNvSpPr>
            <a:spLocks noGrp="1" noChangeArrowheads="1"/>
          </p:cNvSpPr>
          <p:nvPr>
            <p:ph type="title"/>
          </p:nvPr>
        </p:nvSpPr>
        <p:spPr>
          <a:xfrm>
            <a:off x="457200" y="151068"/>
            <a:ext cx="8229600" cy="1143000"/>
          </a:xfrm>
          <a:solidFill>
            <a:srgbClr val="64AADC"/>
          </a:solidFill>
        </p:spPr>
        <p:txBody>
          <a:bodyPr/>
          <a:lstStyle/>
          <a:p>
            <a:r>
              <a:rPr lang="en-US" dirty="0" smtClean="0">
                <a:latin typeface="Times New Roman" pitchFamily="18" charset="0"/>
                <a:cs typeface="Times New Roman" pitchFamily="18" charset="0"/>
              </a:rPr>
              <a:t>Evolution of the </a:t>
            </a:r>
            <a:r>
              <a:rPr lang="en-US" dirty="0" err="1" smtClean="0">
                <a:latin typeface="Times New Roman" pitchFamily="18" charset="0"/>
                <a:cs typeface="Times New Roman" pitchFamily="18" charset="0"/>
              </a:rPr>
              <a:t>Yfiler</a:t>
            </a:r>
            <a:r>
              <a:rPr lang="en-US" dirty="0" smtClean="0">
                <a:latin typeface="Times New Roman" pitchFamily="18" charset="0"/>
                <a:cs typeface="Times New Roman" pitchFamily="18" charset="0"/>
              </a:rPr>
              <a:t> lineages</a:t>
            </a:r>
            <a:endParaRPr lang="en-US" dirty="0">
              <a:latin typeface="Times New Roman" pitchFamily="18" charset="0"/>
              <a:cs typeface="Times New Roman" pitchFamily="18" charset="0"/>
            </a:endParaRPr>
          </a:p>
        </p:txBody>
      </p:sp>
      <p:sp>
        <p:nvSpPr>
          <p:cNvPr id="413740" name="Freeform 44"/>
          <p:cNvSpPr>
            <a:spLocks/>
          </p:cNvSpPr>
          <p:nvPr/>
        </p:nvSpPr>
        <p:spPr bwMode="auto">
          <a:xfrm>
            <a:off x="4635500" y="3022255"/>
            <a:ext cx="1892300" cy="127000"/>
          </a:xfrm>
          <a:custGeom>
            <a:avLst/>
            <a:gdLst/>
            <a:ahLst/>
            <a:cxnLst>
              <a:cxn ang="0">
                <a:pos x="0" y="80"/>
              </a:cxn>
              <a:cxn ang="0">
                <a:pos x="396" y="0"/>
              </a:cxn>
              <a:cxn ang="0">
                <a:pos x="808" y="80"/>
              </a:cxn>
              <a:cxn ang="0">
                <a:pos x="1192" y="24"/>
              </a:cxn>
            </a:cxnLst>
            <a:rect l="0" t="0" r="r" b="b"/>
            <a:pathLst>
              <a:path w="1192" h="80">
                <a:moveTo>
                  <a:pt x="0" y="80"/>
                </a:moveTo>
                <a:lnTo>
                  <a:pt x="396" y="0"/>
                </a:lnTo>
                <a:lnTo>
                  <a:pt x="808" y="80"/>
                </a:lnTo>
                <a:lnTo>
                  <a:pt x="1192" y="24"/>
                </a:lnTo>
              </a:path>
            </a:pathLst>
          </a:custGeom>
          <a:noFill/>
          <a:ln w="57150" cap="flat" cmpd="sng">
            <a:solidFill>
              <a:srgbClr val="B4FFFF"/>
            </a:solidFill>
            <a:prstDash val="solid"/>
            <a:round/>
            <a:headEnd/>
            <a:tailEnd/>
          </a:ln>
          <a:effectLst/>
        </p:spPr>
        <p:txBody>
          <a:bodyPr lIns="92075" tIns="46038" rIns="92075" bIns="46038" anchor="b"/>
          <a:lstStyle/>
          <a:p>
            <a:endParaRPr lang="en-US"/>
          </a:p>
        </p:txBody>
      </p:sp>
      <p:sp>
        <p:nvSpPr>
          <p:cNvPr id="413746" name="Line 50"/>
          <p:cNvSpPr>
            <a:spLocks noChangeShapeType="1"/>
          </p:cNvSpPr>
          <p:nvPr/>
        </p:nvSpPr>
        <p:spPr bwMode="auto">
          <a:xfrm>
            <a:off x="6521450" y="3066705"/>
            <a:ext cx="546100" cy="139700"/>
          </a:xfrm>
          <a:prstGeom prst="line">
            <a:avLst/>
          </a:prstGeom>
          <a:noFill/>
          <a:ln w="57150">
            <a:solidFill>
              <a:srgbClr val="FFFF00"/>
            </a:solidFill>
            <a:round/>
            <a:headEnd/>
            <a:tailEnd/>
          </a:ln>
          <a:effectLst/>
        </p:spPr>
        <p:txBody>
          <a:bodyPr lIns="92075" tIns="46038" rIns="92075" bIns="46038" anchor="b"/>
          <a:lstStyle/>
          <a:p>
            <a:endParaRPr lang="en-US"/>
          </a:p>
        </p:txBody>
      </p:sp>
      <p:grpSp>
        <p:nvGrpSpPr>
          <p:cNvPr id="2" name="Group 68"/>
          <p:cNvGrpSpPr>
            <a:grpSpLocks/>
          </p:cNvGrpSpPr>
          <p:nvPr/>
        </p:nvGrpSpPr>
        <p:grpSpPr bwMode="auto">
          <a:xfrm>
            <a:off x="3362325" y="2071341"/>
            <a:ext cx="3819525" cy="628651"/>
            <a:chOff x="2118" y="1557"/>
            <a:chExt cx="2406" cy="396"/>
          </a:xfrm>
        </p:grpSpPr>
        <p:grpSp>
          <p:nvGrpSpPr>
            <p:cNvPr id="3" name="Group 65"/>
            <p:cNvGrpSpPr>
              <a:grpSpLocks/>
            </p:cNvGrpSpPr>
            <p:nvPr/>
          </p:nvGrpSpPr>
          <p:grpSpPr bwMode="auto">
            <a:xfrm>
              <a:off x="2118" y="1557"/>
              <a:ext cx="2406" cy="396"/>
              <a:chOff x="2118" y="1557"/>
              <a:chExt cx="2406" cy="396"/>
            </a:xfrm>
          </p:grpSpPr>
          <p:sp>
            <p:nvSpPr>
              <p:cNvPr id="413736" name="Freeform 40"/>
              <p:cNvSpPr>
                <a:spLocks/>
              </p:cNvSpPr>
              <p:nvPr/>
            </p:nvSpPr>
            <p:spPr bwMode="auto">
              <a:xfrm>
                <a:off x="2118" y="1557"/>
                <a:ext cx="1110" cy="135"/>
              </a:xfrm>
              <a:custGeom>
                <a:avLst/>
                <a:gdLst/>
                <a:ahLst/>
                <a:cxnLst>
                  <a:cxn ang="0">
                    <a:pos x="0" y="135"/>
                  </a:cxn>
                  <a:cxn ang="0">
                    <a:pos x="384" y="15"/>
                  </a:cxn>
                  <a:cxn ang="0">
                    <a:pos x="777" y="126"/>
                  </a:cxn>
                  <a:cxn ang="0">
                    <a:pos x="1110" y="0"/>
                  </a:cxn>
                </a:cxnLst>
                <a:rect l="0" t="0" r="r" b="b"/>
                <a:pathLst>
                  <a:path w="1110" h="135">
                    <a:moveTo>
                      <a:pt x="0" y="135"/>
                    </a:moveTo>
                    <a:lnTo>
                      <a:pt x="384" y="15"/>
                    </a:lnTo>
                    <a:lnTo>
                      <a:pt x="777" y="126"/>
                    </a:lnTo>
                    <a:lnTo>
                      <a:pt x="1110" y="0"/>
                    </a:lnTo>
                  </a:path>
                </a:pathLst>
              </a:custGeom>
              <a:noFill/>
              <a:ln w="57150" cap="flat" cmpd="sng">
                <a:solidFill>
                  <a:srgbClr val="C00000"/>
                </a:solidFill>
                <a:prstDash val="solid"/>
                <a:round/>
                <a:headEnd/>
                <a:tailEnd/>
              </a:ln>
              <a:effectLst/>
            </p:spPr>
            <p:txBody>
              <a:bodyPr lIns="92075" tIns="46038" rIns="92075" bIns="46038" anchor="b"/>
              <a:lstStyle/>
              <a:p>
                <a:endParaRPr lang="en-US"/>
              </a:p>
            </p:txBody>
          </p:sp>
          <p:sp>
            <p:nvSpPr>
              <p:cNvPr id="413737" name="Freeform 41"/>
              <p:cNvSpPr>
                <a:spLocks/>
              </p:cNvSpPr>
              <p:nvPr/>
            </p:nvSpPr>
            <p:spPr bwMode="auto">
              <a:xfrm>
                <a:off x="2889" y="1647"/>
                <a:ext cx="969" cy="66"/>
              </a:xfrm>
              <a:custGeom>
                <a:avLst/>
                <a:gdLst/>
                <a:ahLst/>
                <a:cxnLst>
                  <a:cxn ang="0">
                    <a:pos x="0" y="36"/>
                  </a:cxn>
                  <a:cxn ang="0">
                    <a:pos x="360" y="66"/>
                  </a:cxn>
                  <a:cxn ang="0">
                    <a:pos x="639" y="0"/>
                  </a:cxn>
                  <a:cxn ang="0">
                    <a:pos x="969" y="66"/>
                  </a:cxn>
                </a:cxnLst>
                <a:rect l="0" t="0" r="r" b="b"/>
                <a:pathLst>
                  <a:path w="969" h="66">
                    <a:moveTo>
                      <a:pt x="0" y="36"/>
                    </a:moveTo>
                    <a:lnTo>
                      <a:pt x="360" y="66"/>
                    </a:lnTo>
                    <a:lnTo>
                      <a:pt x="639" y="0"/>
                    </a:lnTo>
                    <a:lnTo>
                      <a:pt x="969" y="66"/>
                    </a:lnTo>
                  </a:path>
                </a:pathLst>
              </a:custGeom>
              <a:noFill/>
              <a:ln w="57150" cap="flat" cmpd="sng">
                <a:solidFill>
                  <a:srgbClr val="C00000"/>
                </a:solidFill>
                <a:prstDash val="solid"/>
                <a:round/>
                <a:headEnd/>
                <a:tailEnd/>
              </a:ln>
              <a:effectLst/>
            </p:spPr>
            <p:txBody>
              <a:bodyPr lIns="92075" tIns="46038" rIns="92075" bIns="46038" anchor="b"/>
              <a:lstStyle/>
              <a:p>
                <a:endParaRPr lang="en-US"/>
              </a:p>
            </p:txBody>
          </p:sp>
          <p:sp>
            <p:nvSpPr>
              <p:cNvPr id="413738" name="Freeform 42"/>
              <p:cNvSpPr>
                <a:spLocks/>
              </p:cNvSpPr>
              <p:nvPr/>
            </p:nvSpPr>
            <p:spPr bwMode="auto">
              <a:xfrm>
                <a:off x="3258" y="1707"/>
                <a:ext cx="1266" cy="246"/>
              </a:xfrm>
              <a:custGeom>
                <a:avLst/>
                <a:gdLst/>
                <a:ahLst/>
                <a:cxnLst>
                  <a:cxn ang="0">
                    <a:pos x="0" y="0"/>
                  </a:cxn>
                  <a:cxn ang="0">
                    <a:pos x="282" y="132"/>
                  </a:cxn>
                  <a:cxn ang="0">
                    <a:pos x="639" y="192"/>
                  </a:cxn>
                  <a:cxn ang="0">
                    <a:pos x="939" y="246"/>
                  </a:cxn>
                  <a:cxn ang="0">
                    <a:pos x="1266" y="234"/>
                  </a:cxn>
                </a:cxnLst>
                <a:rect l="0" t="0" r="r" b="b"/>
                <a:pathLst>
                  <a:path w="1266" h="246">
                    <a:moveTo>
                      <a:pt x="0" y="0"/>
                    </a:moveTo>
                    <a:lnTo>
                      <a:pt x="282" y="132"/>
                    </a:lnTo>
                    <a:lnTo>
                      <a:pt x="639" y="192"/>
                    </a:lnTo>
                    <a:lnTo>
                      <a:pt x="939" y="246"/>
                    </a:lnTo>
                    <a:lnTo>
                      <a:pt x="1266" y="234"/>
                    </a:lnTo>
                  </a:path>
                </a:pathLst>
              </a:custGeom>
              <a:noFill/>
              <a:ln w="57150" cap="flat" cmpd="sng">
                <a:solidFill>
                  <a:srgbClr val="C00000"/>
                </a:solidFill>
                <a:prstDash val="solid"/>
                <a:round/>
                <a:headEnd/>
                <a:tailEnd/>
              </a:ln>
              <a:effectLst/>
            </p:spPr>
            <p:txBody>
              <a:bodyPr lIns="92075" tIns="46038" rIns="92075" bIns="46038" anchor="b"/>
              <a:lstStyle/>
              <a:p>
                <a:endParaRPr lang="en-US"/>
              </a:p>
            </p:txBody>
          </p:sp>
        </p:grpSp>
        <p:sp>
          <p:nvSpPr>
            <p:cNvPr id="413747" name="Line 51"/>
            <p:cNvSpPr>
              <a:spLocks noChangeShapeType="1"/>
            </p:cNvSpPr>
            <p:nvPr/>
          </p:nvSpPr>
          <p:spPr bwMode="auto">
            <a:xfrm>
              <a:off x="2504" y="1572"/>
              <a:ext cx="408" cy="276"/>
            </a:xfrm>
            <a:prstGeom prst="line">
              <a:avLst/>
            </a:prstGeom>
            <a:noFill/>
            <a:ln w="57150">
              <a:solidFill>
                <a:srgbClr val="C00000"/>
              </a:solidFill>
              <a:round/>
              <a:headEnd/>
              <a:tailEnd/>
            </a:ln>
            <a:effectLst/>
          </p:spPr>
          <p:txBody>
            <a:bodyPr lIns="92075" tIns="46038" rIns="92075" bIns="46038" anchor="b"/>
            <a:lstStyle/>
            <a:p>
              <a:endParaRPr lang="en-US"/>
            </a:p>
          </p:txBody>
        </p:sp>
      </p:grpSp>
      <p:sp>
        <p:nvSpPr>
          <p:cNvPr id="413748" name="Oval 52"/>
          <p:cNvSpPr>
            <a:spLocks noChangeArrowheads="1"/>
          </p:cNvSpPr>
          <p:nvPr/>
        </p:nvSpPr>
        <p:spPr bwMode="auto">
          <a:xfrm>
            <a:off x="1767291" y="2440488"/>
            <a:ext cx="298450" cy="298451"/>
          </a:xfrm>
          <a:prstGeom prst="ellipse">
            <a:avLst/>
          </a:prstGeom>
          <a:noFill/>
          <a:ln w="38100">
            <a:solidFill>
              <a:schemeClr val="tx1"/>
            </a:solidFill>
            <a:round/>
            <a:headEnd/>
            <a:tailEnd/>
          </a:ln>
          <a:effectLst/>
        </p:spPr>
        <p:txBody>
          <a:bodyPr wrap="none" lIns="92075" tIns="46038" rIns="92075" bIns="46038" anchor="ctr"/>
          <a:lstStyle/>
          <a:p>
            <a:endParaRPr lang="en-US"/>
          </a:p>
        </p:txBody>
      </p:sp>
      <p:sp>
        <p:nvSpPr>
          <p:cNvPr id="413749" name="Line 53"/>
          <p:cNvSpPr>
            <a:spLocks noChangeShapeType="1"/>
          </p:cNvSpPr>
          <p:nvPr/>
        </p:nvSpPr>
        <p:spPr bwMode="auto">
          <a:xfrm flipV="1">
            <a:off x="1995891" y="2262687"/>
            <a:ext cx="254000" cy="241301"/>
          </a:xfrm>
          <a:prstGeom prst="line">
            <a:avLst/>
          </a:prstGeom>
          <a:noFill/>
          <a:ln w="38100">
            <a:solidFill>
              <a:schemeClr val="tx1"/>
            </a:solidFill>
            <a:round/>
            <a:headEnd/>
            <a:tailEnd type="triangle" w="med" len="med"/>
          </a:ln>
          <a:effectLst/>
        </p:spPr>
        <p:txBody>
          <a:bodyPr lIns="92075" tIns="46038" rIns="92075" bIns="46038" anchor="b"/>
          <a:lstStyle/>
          <a:p>
            <a:endParaRPr lang="en-US"/>
          </a:p>
        </p:txBody>
      </p:sp>
      <p:sp>
        <p:nvSpPr>
          <p:cNvPr id="413750" name="Text Box 54"/>
          <p:cNvSpPr txBox="1">
            <a:spLocks noChangeArrowheads="1"/>
          </p:cNvSpPr>
          <p:nvPr/>
        </p:nvSpPr>
        <p:spPr bwMode="auto">
          <a:xfrm>
            <a:off x="335756" y="2832600"/>
            <a:ext cx="2100263" cy="831853"/>
          </a:xfrm>
          <a:prstGeom prst="rect">
            <a:avLst/>
          </a:prstGeom>
          <a:solidFill>
            <a:srgbClr val="64AADC"/>
          </a:solidFill>
          <a:ln w="9525">
            <a:noFill/>
            <a:miter lim="800000"/>
            <a:headEnd/>
            <a:tailEnd/>
          </a:ln>
          <a:effectLst/>
        </p:spPr>
        <p:txBody>
          <a:bodyPr wrap="square" lIns="92075" tIns="46038" rIns="92075" bIns="46038" anchor="b">
            <a:spAutoFit/>
          </a:bodyPr>
          <a:lstStyle/>
          <a:p>
            <a:r>
              <a:rPr lang="en-US" sz="2400" dirty="0" smtClean="0">
                <a:latin typeface="Times New Roman" pitchFamily="18" charset="0"/>
                <a:cs typeface="Times New Roman" pitchFamily="18" charset="0"/>
              </a:rPr>
              <a:t>Y-chromosome A</a:t>
            </a:r>
            <a:r>
              <a:rPr lang="en-US" sz="2400" dirty="0" smtClean="0">
                <a:solidFill>
                  <a:schemeClr val="tx1"/>
                </a:solidFill>
                <a:latin typeface="Times New Roman" pitchFamily="18" charset="0"/>
                <a:cs typeface="Times New Roman" pitchFamily="18" charset="0"/>
              </a:rPr>
              <a:t>dam</a:t>
            </a:r>
            <a:r>
              <a:rPr lang="en-US" sz="2000" dirty="0" smtClean="0">
                <a:solidFill>
                  <a:schemeClr val="tx1"/>
                </a:solidFill>
                <a:latin typeface="Times New Roman" pitchFamily="18" charset="0"/>
                <a:cs typeface="Times New Roman" pitchFamily="18" charset="0"/>
              </a:rPr>
              <a:t>”</a:t>
            </a:r>
            <a:endParaRPr lang="en-US" dirty="0">
              <a:solidFill>
                <a:schemeClr val="tx1"/>
              </a:solidFill>
              <a:latin typeface="Times New Roman" pitchFamily="18" charset="0"/>
              <a:cs typeface="Times New Roman" pitchFamily="18" charset="0"/>
            </a:endParaRPr>
          </a:p>
        </p:txBody>
      </p:sp>
      <p:grpSp>
        <p:nvGrpSpPr>
          <p:cNvPr id="5" name="Group 66"/>
          <p:cNvGrpSpPr>
            <a:grpSpLocks/>
          </p:cNvGrpSpPr>
          <p:nvPr/>
        </p:nvGrpSpPr>
        <p:grpSpPr bwMode="auto">
          <a:xfrm>
            <a:off x="2844798" y="1374424"/>
            <a:ext cx="1460500" cy="873123"/>
            <a:chOff x="1792" y="1118"/>
            <a:chExt cx="920" cy="550"/>
          </a:xfrm>
        </p:grpSpPr>
        <p:sp>
          <p:nvSpPr>
            <p:cNvPr id="413751" name="Text Box 55"/>
            <p:cNvSpPr txBox="1">
              <a:spLocks noChangeArrowheads="1"/>
            </p:cNvSpPr>
            <p:nvPr/>
          </p:nvSpPr>
          <p:spPr bwMode="auto">
            <a:xfrm>
              <a:off x="1792" y="1118"/>
              <a:ext cx="920" cy="330"/>
            </a:xfrm>
            <a:prstGeom prst="rect">
              <a:avLst/>
            </a:prstGeom>
            <a:solidFill>
              <a:srgbClr val="64AADC"/>
            </a:solidFill>
            <a:ln w="9525">
              <a:solidFill>
                <a:schemeClr val="tx1"/>
              </a:solidFill>
              <a:miter lim="800000"/>
              <a:headEnd/>
              <a:tailEnd w="lg" len="lg"/>
            </a:ln>
            <a:effectLst/>
          </p:spPr>
          <p:txBody>
            <a:bodyPr wrap="none" lIns="92075" tIns="46038" rIns="92075" bIns="46038" anchor="b">
              <a:spAutoFit/>
            </a:bodyPr>
            <a:lstStyle/>
            <a:p>
              <a:r>
                <a:rPr lang="en-US" sz="2800" dirty="0">
                  <a:solidFill>
                    <a:schemeClr val="tx1"/>
                  </a:solidFill>
                  <a:latin typeface="Times New Roman" pitchFamily="18" charset="0"/>
                  <a:cs typeface="Times New Roman" pitchFamily="18" charset="0"/>
                </a:rPr>
                <a:t>muta</a:t>
              </a:r>
              <a:r>
                <a:rPr lang="en-US" sz="2800" dirty="0">
                  <a:solidFill>
                    <a:srgbClr val="C00000"/>
                  </a:solidFill>
                  <a:latin typeface="Times New Roman" pitchFamily="18" charset="0"/>
                  <a:cs typeface="Times New Roman" pitchFamily="18" charset="0"/>
                </a:rPr>
                <a:t>tion</a:t>
              </a:r>
            </a:p>
          </p:txBody>
        </p:sp>
        <p:sp>
          <p:nvSpPr>
            <p:cNvPr id="413752" name="Freeform 56"/>
            <p:cNvSpPr>
              <a:spLocks/>
            </p:cNvSpPr>
            <p:nvPr/>
          </p:nvSpPr>
          <p:spPr bwMode="auto">
            <a:xfrm>
              <a:off x="1974" y="1412"/>
              <a:ext cx="193" cy="256"/>
            </a:xfrm>
            <a:custGeom>
              <a:avLst/>
              <a:gdLst/>
              <a:ahLst/>
              <a:cxnLst>
                <a:cxn ang="0">
                  <a:pos x="193" y="0"/>
                </a:cxn>
                <a:cxn ang="0">
                  <a:pos x="138" y="256"/>
                </a:cxn>
              </a:cxnLst>
              <a:rect l="0" t="0" r="r" b="b"/>
              <a:pathLst>
                <a:path w="193" h="256">
                  <a:moveTo>
                    <a:pt x="193" y="0"/>
                  </a:moveTo>
                  <a:cubicBezTo>
                    <a:pt x="153" y="94"/>
                    <a:pt x="0" y="40"/>
                    <a:pt x="138" y="256"/>
                  </a:cubicBezTo>
                </a:path>
              </a:pathLst>
            </a:custGeom>
            <a:noFill/>
            <a:ln w="28575" cap="flat" cmpd="sng">
              <a:solidFill>
                <a:schemeClr val="tx1"/>
              </a:solidFill>
              <a:prstDash val="solid"/>
              <a:round/>
              <a:headEnd type="none" w="med" len="med"/>
              <a:tailEnd type="triangle" w="lg" len="lg"/>
            </a:ln>
            <a:effectLst/>
          </p:spPr>
          <p:txBody>
            <a:bodyPr lIns="92075" tIns="46038" rIns="92075" bIns="46038" anchor="b"/>
            <a:lstStyle/>
            <a:p>
              <a:endParaRPr lang="en-US"/>
            </a:p>
          </p:txBody>
        </p:sp>
      </p:grpSp>
      <p:grpSp>
        <p:nvGrpSpPr>
          <p:cNvPr id="6" name="Group 38"/>
          <p:cNvGrpSpPr/>
          <p:nvPr/>
        </p:nvGrpSpPr>
        <p:grpSpPr>
          <a:xfrm>
            <a:off x="3635377" y="1807818"/>
            <a:ext cx="3082925" cy="1131887"/>
            <a:chOff x="3635377" y="1807818"/>
            <a:chExt cx="3082925" cy="1131887"/>
          </a:xfrm>
        </p:grpSpPr>
        <p:sp>
          <p:nvSpPr>
            <p:cNvPr id="413739" name="Freeform 43"/>
            <p:cNvSpPr>
              <a:spLocks/>
            </p:cNvSpPr>
            <p:nvPr/>
          </p:nvSpPr>
          <p:spPr bwMode="auto">
            <a:xfrm>
              <a:off x="4616452" y="2533305"/>
              <a:ext cx="2101850" cy="406400"/>
            </a:xfrm>
            <a:custGeom>
              <a:avLst/>
              <a:gdLst/>
              <a:ahLst/>
              <a:cxnLst>
                <a:cxn ang="0">
                  <a:pos x="0" y="0"/>
                </a:cxn>
                <a:cxn ang="0">
                  <a:pos x="384" y="68"/>
                </a:cxn>
                <a:cxn ang="0">
                  <a:pos x="644" y="152"/>
                </a:cxn>
                <a:cxn ang="0">
                  <a:pos x="980" y="164"/>
                </a:cxn>
                <a:cxn ang="0">
                  <a:pos x="1324" y="256"/>
                </a:cxn>
              </a:cxnLst>
              <a:rect l="0" t="0" r="r" b="b"/>
              <a:pathLst>
                <a:path w="1324" h="256">
                  <a:moveTo>
                    <a:pt x="0" y="0"/>
                  </a:moveTo>
                  <a:lnTo>
                    <a:pt x="384" y="68"/>
                  </a:lnTo>
                  <a:lnTo>
                    <a:pt x="644" y="152"/>
                  </a:lnTo>
                  <a:lnTo>
                    <a:pt x="980" y="164"/>
                  </a:lnTo>
                  <a:lnTo>
                    <a:pt x="1324" y="256"/>
                  </a:lnTo>
                </a:path>
              </a:pathLst>
            </a:custGeom>
            <a:noFill/>
            <a:ln w="53975" cap="flat" cmpd="sng">
              <a:solidFill>
                <a:srgbClr val="FFFF00"/>
              </a:solidFill>
              <a:prstDash val="solid"/>
              <a:round/>
              <a:headEnd/>
              <a:tailEnd w="lg" len="lg"/>
            </a:ln>
            <a:effectLst/>
          </p:spPr>
          <p:txBody>
            <a:bodyPr lIns="92075" tIns="46038" rIns="92075" bIns="46038" anchor="b"/>
            <a:lstStyle/>
            <a:p>
              <a:endParaRPr lang="en-US"/>
            </a:p>
          </p:txBody>
        </p:sp>
        <p:sp>
          <p:nvSpPr>
            <p:cNvPr id="413753" name="Freeform 57"/>
            <p:cNvSpPr>
              <a:spLocks/>
            </p:cNvSpPr>
            <p:nvPr/>
          </p:nvSpPr>
          <p:spPr bwMode="auto">
            <a:xfrm>
              <a:off x="3635377" y="1807818"/>
              <a:ext cx="955675" cy="1058862"/>
            </a:xfrm>
            <a:custGeom>
              <a:avLst/>
              <a:gdLst/>
              <a:ahLst/>
              <a:cxnLst>
                <a:cxn ang="0">
                  <a:pos x="0" y="0"/>
                </a:cxn>
                <a:cxn ang="0">
                  <a:pos x="602" y="484"/>
                </a:cxn>
              </a:cxnLst>
              <a:rect l="0" t="0" r="r" b="b"/>
              <a:pathLst>
                <a:path w="602" h="667">
                  <a:moveTo>
                    <a:pt x="0" y="0"/>
                  </a:moveTo>
                  <a:cubicBezTo>
                    <a:pt x="140" y="184"/>
                    <a:pt x="395" y="667"/>
                    <a:pt x="602" y="484"/>
                  </a:cubicBezTo>
                </a:path>
              </a:pathLst>
            </a:custGeom>
            <a:noFill/>
            <a:ln w="28575" cap="flat" cmpd="sng">
              <a:solidFill>
                <a:srgbClr val="FFFF00"/>
              </a:solidFill>
              <a:prstDash val="solid"/>
              <a:round/>
              <a:headEnd type="none" w="med" len="med"/>
              <a:tailEnd type="triangle" w="lg" len="lg"/>
            </a:ln>
            <a:effectLst/>
          </p:spPr>
          <p:txBody>
            <a:bodyPr lIns="92075" tIns="46038" rIns="92075" bIns="46038" anchor="b"/>
            <a:lstStyle/>
            <a:p>
              <a:endParaRPr lang="en-US"/>
            </a:p>
          </p:txBody>
        </p:sp>
      </p:grpSp>
      <p:grpSp>
        <p:nvGrpSpPr>
          <p:cNvPr id="7" name="Group 60"/>
          <p:cNvGrpSpPr>
            <a:grpSpLocks/>
          </p:cNvGrpSpPr>
          <p:nvPr/>
        </p:nvGrpSpPr>
        <p:grpSpPr bwMode="auto">
          <a:xfrm>
            <a:off x="6038850" y="3133377"/>
            <a:ext cx="2967038" cy="1062038"/>
            <a:chOff x="3804" y="2226"/>
            <a:chExt cx="1869" cy="669"/>
          </a:xfrm>
        </p:grpSpPr>
        <p:sp>
          <p:nvSpPr>
            <p:cNvPr id="413754" name="Text Box 58"/>
            <p:cNvSpPr txBox="1">
              <a:spLocks noChangeArrowheads="1"/>
            </p:cNvSpPr>
            <p:nvPr/>
          </p:nvSpPr>
          <p:spPr bwMode="auto">
            <a:xfrm>
              <a:off x="4167" y="2371"/>
              <a:ext cx="1506" cy="524"/>
            </a:xfrm>
            <a:prstGeom prst="rect">
              <a:avLst/>
            </a:prstGeom>
            <a:solidFill>
              <a:srgbClr val="64AADC"/>
            </a:solidFill>
            <a:ln w="9525">
              <a:solidFill>
                <a:schemeClr val="tx1"/>
              </a:solidFill>
              <a:miter lim="800000"/>
              <a:headEnd/>
              <a:tailEnd w="lg" len="lg"/>
            </a:ln>
            <a:effectLst/>
          </p:spPr>
          <p:txBody>
            <a:bodyPr lIns="92075" tIns="46038" rIns="92075" bIns="46038" anchor="b">
              <a:spAutoFit/>
            </a:bodyPr>
            <a:lstStyle/>
            <a:p>
              <a:r>
                <a:rPr lang="en-US" sz="2400" dirty="0">
                  <a:solidFill>
                    <a:schemeClr val="tx1"/>
                  </a:solidFill>
                  <a:latin typeface="Times New Roman" pitchFamily="18" charset="0"/>
                  <a:cs typeface="Times New Roman" pitchFamily="18" charset="0"/>
                </a:rPr>
                <a:t>Convergent mutation (rare)</a:t>
              </a:r>
            </a:p>
          </p:txBody>
        </p:sp>
        <p:sp>
          <p:nvSpPr>
            <p:cNvPr id="413755" name="Freeform 59"/>
            <p:cNvSpPr>
              <a:spLocks/>
            </p:cNvSpPr>
            <p:nvPr/>
          </p:nvSpPr>
          <p:spPr bwMode="auto">
            <a:xfrm>
              <a:off x="3804" y="2226"/>
              <a:ext cx="354" cy="336"/>
            </a:xfrm>
            <a:custGeom>
              <a:avLst/>
              <a:gdLst/>
              <a:ahLst/>
              <a:cxnLst>
                <a:cxn ang="0">
                  <a:pos x="330" y="336"/>
                </a:cxn>
                <a:cxn ang="0">
                  <a:pos x="270" y="0"/>
                </a:cxn>
              </a:cxnLst>
              <a:rect l="0" t="0" r="r" b="b"/>
              <a:pathLst>
                <a:path w="354" h="336">
                  <a:moveTo>
                    <a:pt x="330" y="336"/>
                  </a:moveTo>
                  <a:cubicBezTo>
                    <a:pt x="354" y="66"/>
                    <a:pt x="0" y="228"/>
                    <a:pt x="270" y="0"/>
                  </a:cubicBezTo>
                </a:path>
              </a:pathLst>
            </a:custGeom>
            <a:noFill/>
            <a:ln w="28575" cap="flat" cmpd="sng">
              <a:solidFill>
                <a:schemeClr val="tx1"/>
              </a:solidFill>
              <a:prstDash val="solid"/>
              <a:round/>
              <a:headEnd type="none" w="med" len="med"/>
              <a:tailEnd type="triangle" w="lg" len="lg"/>
            </a:ln>
            <a:effectLst/>
          </p:spPr>
          <p:txBody>
            <a:bodyPr lIns="92075" tIns="46038" rIns="92075" bIns="46038" anchor="b"/>
            <a:lstStyle/>
            <a:p>
              <a:endParaRPr lang="en-US"/>
            </a:p>
          </p:txBody>
        </p:sp>
      </p:grpSp>
      <p:sp>
        <p:nvSpPr>
          <p:cNvPr id="413758" name="Line 62"/>
          <p:cNvSpPr>
            <a:spLocks noChangeShapeType="1"/>
          </p:cNvSpPr>
          <p:nvPr/>
        </p:nvSpPr>
        <p:spPr bwMode="auto">
          <a:xfrm>
            <a:off x="1767817" y="3787964"/>
            <a:ext cx="3816324" cy="0"/>
          </a:xfrm>
          <a:prstGeom prst="line">
            <a:avLst/>
          </a:prstGeom>
          <a:noFill/>
          <a:ln w="38100">
            <a:noFill/>
            <a:round/>
            <a:headEnd type="none" w="med" len="med"/>
            <a:tailEnd type="triangle" w="med" len="med"/>
          </a:ln>
          <a:effectLst/>
        </p:spPr>
        <p:txBody>
          <a:bodyPr lIns="92075" tIns="46038" rIns="92075" bIns="46038" anchor="b"/>
          <a:lstStyle/>
          <a:p>
            <a:endParaRPr lang="en-US"/>
          </a:p>
        </p:txBody>
      </p:sp>
      <p:grpSp>
        <p:nvGrpSpPr>
          <p:cNvPr id="8" name="Group 71"/>
          <p:cNvGrpSpPr>
            <a:grpSpLocks/>
          </p:cNvGrpSpPr>
          <p:nvPr/>
        </p:nvGrpSpPr>
        <p:grpSpPr bwMode="auto">
          <a:xfrm>
            <a:off x="2079627" y="2284069"/>
            <a:ext cx="4024313" cy="1577975"/>
            <a:chOff x="1310" y="1691"/>
            <a:chExt cx="2535" cy="994"/>
          </a:xfrm>
        </p:grpSpPr>
        <p:grpSp>
          <p:nvGrpSpPr>
            <p:cNvPr id="9" name="Group 64"/>
            <p:cNvGrpSpPr>
              <a:grpSpLocks/>
            </p:cNvGrpSpPr>
            <p:nvPr/>
          </p:nvGrpSpPr>
          <p:grpSpPr bwMode="auto">
            <a:xfrm>
              <a:off x="1310" y="1691"/>
              <a:ext cx="2530" cy="705"/>
              <a:chOff x="1310" y="1691"/>
              <a:chExt cx="2530" cy="705"/>
            </a:xfrm>
          </p:grpSpPr>
          <p:sp>
            <p:nvSpPr>
              <p:cNvPr id="413731" name="Freeform 35"/>
              <p:cNvSpPr>
                <a:spLocks/>
              </p:cNvSpPr>
              <p:nvPr/>
            </p:nvSpPr>
            <p:spPr bwMode="auto">
              <a:xfrm>
                <a:off x="1310" y="1691"/>
                <a:ext cx="1225" cy="174"/>
              </a:xfrm>
              <a:custGeom>
                <a:avLst/>
                <a:gdLst>
                  <a:gd name="connsiteX0" fmla="*/ 0 w 7613"/>
                  <a:gd name="connsiteY0" fmla="*/ 10000 h 10000"/>
                  <a:gd name="connsiteX1" fmla="*/ 1379 w 7613"/>
                  <a:gd name="connsiteY1" fmla="*/ 2644 h 10000"/>
                  <a:gd name="connsiteX2" fmla="*/ 3275 w 7613"/>
                  <a:gd name="connsiteY2" fmla="*/ 7356 h 10000"/>
                  <a:gd name="connsiteX3" fmla="*/ 5052 w 7613"/>
                  <a:gd name="connsiteY3" fmla="*/ 0 h 10000"/>
                  <a:gd name="connsiteX4" fmla="*/ 7613 w 7613"/>
                  <a:gd name="connsiteY4" fmla="*/ 7931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3" h="10000">
                    <a:moveTo>
                      <a:pt x="0" y="10000"/>
                    </a:moveTo>
                    <a:lnTo>
                      <a:pt x="1379" y="2644"/>
                    </a:lnTo>
                    <a:lnTo>
                      <a:pt x="3275" y="7356"/>
                    </a:lnTo>
                    <a:lnTo>
                      <a:pt x="5052" y="0"/>
                    </a:lnTo>
                    <a:lnTo>
                      <a:pt x="7613" y="7931"/>
                    </a:lnTo>
                  </a:path>
                </a:pathLst>
              </a:custGeom>
              <a:noFill/>
              <a:ln w="57150" cap="flat" cmpd="sng">
                <a:solidFill>
                  <a:schemeClr val="tx1"/>
                </a:solidFill>
                <a:prstDash val="solid"/>
                <a:round/>
                <a:headEnd/>
                <a:tailEnd/>
              </a:ln>
              <a:effectLst/>
            </p:spPr>
            <p:txBody>
              <a:bodyPr lIns="92075" tIns="46038" rIns="92075" bIns="46038" anchor="b"/>
              <a:lstStyle/>
              <a:p>
                <a:endParaRPr lang="en-US"/>
              </a:p>
            </p:txBody>
          </p:sp>
          <p:sp>
            <p:nvSpPr>
              <p:cNvPr id="413732" name="Freeform 36"/>
              <p:cNvSpPr>
                <a:spLocks/>
              </p:cNvSpPr>
              <p:nvPr/>
            </p:nvSpPr>
            <p:spPr bwMode="auto">
              <a:xfrm>
                <a:off x="1311" y="1866"/>
                <a:ext cx="2529" cy="530"/>
              </a:xfrm>
              <a:custGeom>
                <a:avLst/>
                <a:gdLst/>
                <a:ahLst/>
                <a:cxnLst>
                  <a:cxn ang="0">
                    <a:pos x="0" y="0"/>
                  </a:cxn>
                  <a:cxn ang="0">
                    <a:pos x="236" y="118"/>
                  </a:cxn>
                  <a:cxn ang="0">
                    <a:pos x="505" y="270"/>
                  </a:cxn>
                  <a:cxn ang="0">
                    <a:pos x="829" y="266"/>
                  </a:cxn>
                  <a:cxn ang="0">
                    <a:pos x="1181" y="450"/>
                  </a:cxn>
                  <a:cxn ang="0">
                    <a:pos x="1609" y="374"/>
                  </a:cxn>
                  <a:cxn ang="0">
                    <a:pos x="1989" y="530"/>
                  </a:cxn>
                  <a:cxn ang="0">
                    <a:pos x="2529" y="518"/>
                  </a:cxn>
                </a:cxnLst>
                <a:rect l="0" t="0" r="r" b="b"/>
                <a:pathLst>
                  <a:path w="2529" h="530">
                    <a:moveTo>
                      <a:pt x="0" y="0"/>
                    </a:moveTo>
                    <a:lnTo>
                      <a:pt x="236" y="118"/>
                    </a:lnTo>
                    <a:lnTo>
                      <a:pt x="505" y="270"/>
                    </a:lnTo>
                    <a:lnTo>
                      <a:pt x="829" y="266"/>
                    </a:lnTo>
                    <a:lnTo>
                      <a:pt x="1181" y="450"/>
                    </a:lnTo>
                    <a:lnTo>
                      <a:pt x="1609" y="374"/>
                    </a:lnTo>
                    <a:lnTo>
                      <a:pt x="1989" y="530"/>
                    </a:lnTo>
                    <a:lnTo>
                      <a:pt x="2529" y="518"/>
                    </a:lnTo>
                  </a:path>
                </a:pathLst>
              </a:custGeom>
              <a:noFill/>
              <a:ln w="57150" cap="flat" cmpd="sng">
                <a:solidFill>
                  <a:schemeClr val="tx1"/>
                </a:solidFill>
                <a:prstDash val="solid"/>
                <a:round/>
                <a:headEnd/>
                <a:tailEnd/>
              </a:ln>
              <a:effectLst/>
            </p:spPr>
            <p:txBody>
              <a:bodyPr lIns="92075" tIns="46038" rIns="92075" bIns="46038" anchor="b"/>
              <a:lstStyle/>
              <a:p>
                <a:endParaRPr lang="en-US"/>
              </a:p>
            </p:txBody>
          </p:sp>
        </p:grpSp>
        <p:sp>
          <p:nvSpPr>
            <p:cNvPr id="413766" name="Freeform 70"/>
            <p:cNvSpPr>
              <a:spLocks/>
            </p:cNvSpPr>
            <p:nvPr/>
          </p:nvSpPr>
          <p:spPr bwMode="auto">
            <a:xfrm>
              <a:off x="2499" y="2328"/>
              <a:ext cx="1346" cy="357"/>
            </a:xfrm>
            <a:custGeom>
              <a:avLst/>
              <a:gdLst/>
              <a:ahLst/>
              <a:cxnLst>
                <a:cxn ang="0">
                  <a:pos x="0" y="0"/>
                </a:cxn>
                <a:cxn ang="0">
                  <a:pos x="405" y="203"/>
                </a:cxn>
                <a:cxn ang="0">
                  <a:pos x="811" y="309"/>
                </a:cxn>
                <a:cxn ang="0">
                  <a:pos x="1346" y="357"/>
                </a:cxn>
              </a:cxnLst>
              <a:rect l="0" t="0" r="r" b="b"/>
              <a:pathLst>
                <a:path w="1346" h="357">
                  <a:moveTo>
                    <a:pt x="0" y="0"/>
                  </a:moveTo>
                  <a:lnTo>
                    <a:pt x="405" y="203"/>
                  </a:lnTo>
                  <a:lnTo>
                    <a:pt x="811" y="309"/>
                  </a:lnTo>
                  <a:lnTo>
                    <a:pt x="1346" y="357"/>
                  </a:lnTo>
                </a:path>
              </a:pathLst>
            </a:custGeom>
            <a:noFill/>
            <a:ln w="57150" cap="flat" cmpd="sng">
              <a:solidFill>
                <a:schemeClr val="tx1"/>
              </a:solidFill>
              <a:prstDash val="solid"/>
              <a:round/>
              <a:headEnd/>
              <a:tailEnd/>
            </a:ln>
            <a:effectLst/>
          </p:spPr>
          <p:txBody>
            <a:bodyPr lIns="92075" tIns="46038" rIns="92075" bIns="46038" anchor="b"/>
            <a:lstStyle/>
            <a:p>
              <a:endParaRPr lang="en-US"/>
            </a:p>
          </p:txBody>
        </p:sp>
      </p:grpSp>
      <p:sp>
        <p:nvSpPr>
          <p:cNvPr id="413768" name="Text Box 72"/>
          <p:cNvSpPr txBox="1">
            <a:spLocks noChangeArrowheads="1"/>
          </p:cNvSpPr>
          <p:nvPr/>
        </p:nvSpPr>
        <p:spPr bwMode="auto">
          <a:xfrm>
            <a:off x="3743950" y="5100294"/>
            <a:ext cx="4309834" cy="462307"/>
          </a:xfrm>
          <a:prstGeom prst="rect">
            <a:avLst/>
          </a:prstGeom>
          <a:solidFill>
            <a:srgbClr val="64AADC"/>
          </a:solidFill>
          <a:ln w="9525">
            <a:noFill/>
            <a:miter lim="800000"/>
            <a:headEnd/>
            <a:tailEnd/>
          </a:ln>
          <a:effectLst/>
        </p:spPr>
        <p:txBody>
          <a:bodyPr wrap="none" lIns="92075" tIns="46038" rIns="92075" bIns="46038" anchor="b">
            <a:spAutoFit/>
          </a:bodyPr>
          <a:lstStyle/>
          <a:p>
            <a:r>
              <a:rPr lang="en-US" sz="2400" dirty="0" smtClean="0">
                <a:latin typeface="Times New Roman" pitchFamily="18" charset="0"/>
                <a:cs typeface="Times New Roman" pitchFamily="18" charset="0"/>
              </a:rPr>
              <a:t>(Same </a:t>
            </a:r>
            <a:r>
              <a:rPr lang="en-US" sz="2400" dirty="0">
                <a:latin typeface="Times New Roman" pitchFamily="18" charset="0"/>
                <a:cs typeface="Times New Roman" pitchFamily="18" charset="0"/>
              </a:rPr>
              <a:t>color = same </a:t>
            </a:r>
            <a:r>
              <a:rPr lang="en-US" sz="2400" dirty="0" smtClean="0">
                <a:latin typeface="Times New Roman" pitchFamily="18" charset="0"/>
                <a:cs typeface="Times New Roman" pitchFamily="18" charset="0"/>
              </a:rPr>
              <a:t>Y-haplotype)</a:t>
            </a:r>
            <a:endParaRPr lang="en-US" sz="2400" dirty="0">
              <a:latin typeface="Times New Roman" pitchFamily="18" charset="0"/>
              <a:cs typeface="Times New Roman" pitchFamily="18" charset="0"/>
            </a:endParaRPr>
          </a:p>
        </p:txBody>
      </p:sp>
      <p:cxnSp>
        <p:nvCxnSpPr>
          <p:cNvPr id="36" name="Straight Arrow Connector 35"/>
          <p:cNvCxnSpPr/>
          <p:nvPr/>
        </p:nvCxnSpPr>
        <p:spPr bwMode="auto">
          <a:xfrm flipV="1">
            <a:off x="1919690" y="4386649"/>
            <a:ext cx="5358440" cy="1620"/>
          </a:xfrm>
          <a:prstGeom prst="straightConnector1">
            <a:avLst/>
          </a:prstGeom>
          <a:noFill/>
          <a:ln w="57150" cap="flat" cmpd="sng" algn="ctr">
            <a:solidFill>
              <a:srgbClr val="FFFFFF"/>
            </a:solidFill>
            <a:prstDash val="solid"/>
            <a:round/>
            <a:headEnd type="none" w="med" len="med"/>
            <a:tailEnd type="arrow"/>
          </a:ln>
          <a:effectLst/>
        </p:spPr>
      </p:cxnSp>
      <p:cxnSp>
        <p:nvCxnSpPr>
          <p:cNvPr id="38" name="Straight Connector 37"/>
          <p:cNvCxnSpPr/>
          <p:nvPr/>
        </p:nvCxnSpPr>
        <p:spPr bwMode="auto">
          <a:xfrm>
            <a:off x="1919689" y="4124109"/>
            <a:ext cx="0" cy="365760"/>
          </a:xfrm>
          <a:prstGeom prst="line">
            <a:avLst/>
          </a:prstGeom>
          <a:noFill/>
          <a:ln w="50800" cap="flat" cmpd="sng" algn="ctr">
            <a:solidFill>
              <a:srgbClr val="FFFFFF"/>
            </a:solidFill>
            <a:prstDash val="solid"/>
            <a:round/>
            <a:headEnd type="none" w="med" len="med"/>
            <a:tailEnd type="none" w="med" len="med"/>
          </a:ln>
          <a:effectLst/>
        </p:spPr>
      </p:cxnSp>
      <p:sp>
        <p:nvSpPr>
          <p:cNvPr id="40" name="TextBox 39"/>
          <p:cNvSpPr txBox="1"/>
          <p:nvPr/>
        </p:nvSpPr>
        <p:spPr>
          <a:xfrm>
            <a:off x="1312877" y="4397375"/>
            <a:ext cx="1822422" cy="523220"/>
          </a:xfrm>
          <a:prstGeom prst="rect">
            <a:avLst/>
          </a:prstGeom>
          <a:noFill/>
        </p:spPr>
        <p:txBody>
          <a:bodyPr wrap="none" rtlCol="0">
            <a:spAutoFit/>
          </a:bodyPr>
          <a:lstStyle/>
          <a:p>
            <a:r>
              <a:rPr lang="en-US" sz="2800" dirty="0" smtClean="0">
                <a:solidFill>
                  <a:srgbClr val="FFFFFF"/>
                </a:solidFill>
                <a:latin typeface="Times New Roman" pitchFamily="18" charset="0"/>
                <a:cs typeface="Times New Roman" pitchFamily="18" charset="0"/>
              </a:rPr>
              <a:t>110,000</a:t>
            </a:r>
            <a:r>
              <a:rPr lang="en-US" sz="2000" dirty="0" smtClean="0">
                <a:solidFill>
                  <a:srgbClr val="FFFFFF"/>
                </a:solidFill>
              </a:rPr>
              <a:t> </a:t>
            </a:r>
            <a:r>
              <a:rPr lang="en-US" sz="2000" dirty="0" err="1" smtClean="0">
                <a:solidFill>
                  <a:srgbClr val="FFFFFF"/>
                </a:solidFill>
              </a:rPr>
              <a:t>ybp</a:t>
            </a:r>
            <a:endParaRPr lang="en-US" sz="2000" dirty="0">
              <a:solidFill>
                <a:srgbClr val="FFFFFF"/>
              </a:solidFill>
            </a:endParaRPr>
          </a:p>
        </p:txBody>
      </p:sp>
      <p:sp>
        <p:nvSpPr>
          <p:cNvPr id="43" name="TextBox 42"/>
          <p:cNvSpPr txBox="1"/>
          <p:nvPr/>
        </p:nvSpPr>
        <p:spPr>
          <a:xfrm>
            <a:off x="6096954" y="3413545"/>
            <a:ext cx="646331" cy="646331"/>
          </a:xfrm>
          <a:prstGeom prst="rect">
            <a:avLst/>
          </a:prstGeom>
          <a:noFill/>
        </p:spPr>
        <p:txBody>
          <a:bodyPr wrap="none" rtlCol="0">
            <a:spAutoFit/>
          </a:bodyPr>
          <a:lstStyle/>
          <a:p>
            <a:r>
              <a:rPr lang="en-US" sz="3600" dirty="0" smtClean="0">
                <a:solidFill>
                  <a:srgbClr val="190F9D"/>
                </a:solidFill>
                <a:latin typeface="Times New Roman" pitchFamily="18" charset="0"/>
                <a:cs typeface="Times New Roman" pitchFamily="18" charset="0"/>
              </a:rPr>
              <a:t>…</a:t>
            </a:r>
            <a:endParaRPr lang="en-US" sz="3600" dirty="0">
              <a:solidFill>
                <a:srgbClr val="190F9D"/>
              </a:solidFill>
              <a:latin typeface="Times New Roman" pitchFamily="18" charset="0"/>
              <a:cs typeface="Times New Roman" pitchFamily="18" charset="0"/>
            </a:endParaRPr>
          </a:p>
        </p:txBody>
      </p:sp>
      <p:sp>
        <p:nvSpPr>
          <p:cNvPr id="37" name="TextBox 36"/>
          <p:cNvSpPr txBox="1"/>
          <p:nvPr/>
        </p:nvSpPr>
        <p:spPr>
          <a:xfrm>
            <a:off x="6741953" y="4397375"/>
            <a:ext cx="981359" cy="523220"/>
          </a:xfrm>
          <a:prstGeom prst="rect">
            <a:avLst/>
          </a:prstGeom>
          <a:noFill/>
        </p:spPr>
        <p:txBody>
          <a:bodyPr wrap="none" rtlCol="0">
            <a:spAutoFit/>
          </a:bodyPr>
          <a:lstStyle/>
          <a:p>
            <a:r>
              <a:rPr lang="en-US" sz="2800" dirty="0" smtClean="0">
                <a:solidFill>
                  <a:srgbClr val="FFFFFF"/>
                </a:solidFill>
                <a:latin typeface="Times New Roman" pitchFamily="18" charset="0"/>
                <a:cs typeface="Times New Roman" pitchFamily="18" charset="0"/>
              </a:rPr>
              <a:t>today</a:t>
            </a:r>
            <a:endParaRPr lang="en-US" sz="2000" dirty="0">
              <a:solidFill>
                <a:srgbClr val="FFFFFF"/>
              </a:solidFill>
            </a:endParaRPr>
          </a:p>
        </p:txBody>
      </p:sp>
      <p:sp>
        <p:nvSpPr>
          <p:cNvPr id="39" name="Oval 38"/>
          <p:cNvSpPr>
            <a:spLocks noChangeAspect="1"/>
          </p:cNvSpPr>
          <p:nvPr/>
        </p:nvSpPr>
        <p:spPr>
          <a:xfrm>
            <a:off x="2351745" y="2298938"/>
            <a:ext cx="151924" cy="15192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a:spLocks noChangeAspect="1"/>
          </p:cNvSpPr>
          <p:nvPr/>
        </p:nvSpPr>
        <p:spPr>
          <a:xfrm>
            <a:off x="2369674" y="2675351"/>
            <a:ext cx="151924" cy="15192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a:spLocks noChangeAspect="1"/>
          </p:cNvSpPr>
          <p:nvPr/>
        </p:nvSpPr>
        <p:spPr>
          <a:xfrm>
            <a:off x="2017951" y="2485916"/>
            <a:ext cx="151924" cy="15192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p:cNvGrpSpPr/>
          <p:nvPr/>
        </p:nvGrpSpPr>
        <p:grpSpPr>
          <a:xfrm>
            <a:off x="2806384" y="2401794"/>
            <a:ext cx="172415" cy="643597"/>
            <a:chOff x="2806384" y="2401794"/>
            <a:chExt cx="172415" cy="643597"/>
          </a:xfrm>
        </p:grpSpPr>
        <p:sp>
          <p:nvSpPr>
            <p:cNvPr id="44" name="Oval 43"/>
            <p:cNvSpPr>
              <a:spLocks noChangeAspect="1"/>
            </p:cNvSpPr>
            <p:nvPr/>
          </p:nvSpPr>
          <p:spPr>
            <a:xfrm>
              <a:off x="2826875" y="2401794"/>
              <a:ext cx="151924" cy="15192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a:spLocks noChangeAspect="1"/>
            </p:cNvSpPr>
            <p:nvPr/>
          </p:nvSpPr>
          <p:spPr>
            <a:xfrm>
              <a:off x="2806384" y="2893467"/>
              <a:ext cx="151924" cy="15192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cSld>
  <p:clrMapOvr>
    <a:masterClrMapping/>
  </p:clrMapOvr>
  <p:transition advTm="7590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1375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6"/>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8" presetClass="entr" presetSubtype="6"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strips(downRight)">
                                      <p:cBhvr>
                                        <p:cTn id="36" dur="500"/>
                                        <p:tgtEl>
                                          <p:spTgt spid="2"/>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0"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ppt_w</p:attrName>
                                        </p:attrNameLst>
                                      </p:cBhvr>
                                      <p:tavLst>
                                        <p:tav tm="0">
                                          <p:val>
                                            <p:fltVal val="0"/>
                                          </p:val>
                                        </p:tav>
                                        <p:tav tm="100000">
                                          <p:val>
                                            <p:strVal val="#ppt_w"/>
                                          </p:val>
                                        </p:tav>
                                      </p:tavLst>
                                    </p:anim>
                                    <p:anim calcmode="lin" valueType="num">
                                      <p:cBhvr>
                                        <p:cTn id="42" dur="500" fill="hold"/>
                                        <p:tgtEl>
                                          <p:spTgt spid="5"/>
                                        </p:tgtEl>
                                        <p:attrNameLst>
                                          <p:attrName>ppt_h</p:attrName>
                                        </p:attrNameLst>
                                      </p:cBhvr>
                                      <p:tavLst>
                                        <p:tav tm="0">
                                          <p:val>
                                            <p:fltVal val="0"/>
                                          </p:val>
                                        </p:tav>
                                        <p:tav tm="100000">
                                          <p:val>
                                            <p:strVal val="#ppt_h"/>
                                          </p:val>
                                        </p:tav>
                                      </p:tavLst>
                                    </p:anim>
                                    <p:animEffect transition="in" filter="fade">
                                      <p:cBhvr>
                                        <p:cTn id="43" dur="500"/>
                                        <p:tgtEl>
                                          <p:spTgt spid="5"/>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6"/>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55" presetClass="entr" presetSubtype="0" fill="hold" grpId="0" nodeType="clickEffect">
                                  <p:stCondLst>
                                    <p:cond delay="0"/>
                                  </p:stCondLst>
                                  <p:childTnLst>
                                    <p:set>
                                      <p:cBhvr>
                                        <p:cTn id="51" dur="1" fill="hold">
                                          <p:stCondLst>
                                            <p:cond delay="0"/>
                                          </p:stCondLst>
                                        </p:cTn>
                                        <p:tgtEl>
                                          <p:spTgt spid="413768"/>
                                        </p:tgtEl>
                                        <p:attrNameLst>
                                          <p:attrName>style.visibility</p:attrName>
                                        </p:attrNameLst>
                                      </p:cBhvr>
                                      <p:to>
                                        <p:strVal val="visible"/>
                                      </p:to>
                                    </p:set>
                                    <p:anim calcmode="lin" valueType="num">
                                      <p:cBhvr>
                                        <p:cTn id="52" dur="1000" fill="hold"/>
                                        <p:tgtEl>
                                          <p:spTgt spid="413768"/>
                                        </p:tgtEl>
                                        <p:attrNameLst>
                                          <p:attrName>ppt_w</p:attrName>
                                        </p:attrNameLst>
                                      </p:cBhvr>
                                      <p:tavLst>
                                        <p:tav tm="0">
                                          <p:val>
                                            <p:strVal val="#ppt_w*0.70"/>
                                          </p:val>
                                        </p:tav>
                                        <p:tav tm="100000">
                                          <p:val>
                                            <p:strVal val="#ppt_w"/>
                                          </p:val>
                                        </p:tav>
                                      </p:tavLst>
                                    </p:anim>
                                    <p:anim calcmode="lin" valueType="num">
                                      <p:cBhvr>
                                        <p:cTn id="53" dur="1000" fill="hold"/>
                                        <p:tgtEl>
                                          <p:spTgt spid="413768"/>
                                        </p:tgtEl>
                                        <p:attrNameLst>
                                          <p:attrName>ppt_h</p:attrName>
                                        </p:attrNameLst>
                                      </p:cBhvr>
                                      <p:tavLst>
                                        <p:tav tm="0">
                                          <p:val>
                                            <p:strVal val="#ppt_h"/>
                                          </p:val>
                                        </p:tav>
                                        <p:tav tm="100000">
                                          <p:val>
                                            <p:strVal val="#ppt_h"/>
                                          </p:val>
                                        </p:tav>
                                      </p:tavLst>
                                    </p:anim>
                                    <p:animEffect transition="in" filter="fade">
                                      <p:cBhvr>
                                        <p:cTn id="54" dur="1000"/>
                                        <p:tgtEl>
                                          <p:spTgt spid="413768"/>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413740"/>
                                        </p:tgtEl>
                                        <p:attrNameLst>
                                          <p:attrName>style.visibility</p:attrName>
                                        </p:attrNameLst>
                                      </p:cBhvr>
                                      <p:to>
                                        <p:strVal val="visible"/>
                                      </p:to>
                                    </p:set>
                                    <p:animEffect transition="in" filter="wipe(left)">
                                      <p:cBhvr>
                                        <p:cTn id="59" dur="500"/>
                                        <p:tgtEl>
                                          <p:spTgt spid="413740"/>
                                        </p:tgtEl>
                                      </p:cBhvr>
                                    </p:animEffect>
                                  </p:childTnLst>
                                </p:cTn>
                              </p:par>
                            </p:childTnLst>
                          </p:cTn>
                        </p:par>
                      </p:childTnLst>
                    </p:cTn>
                  </p:par>
                  <p:par>
                    <p:cTn id="60" fill="hold">
                      <p:stCondLst>
                        <p:cond delay="indefinite"/>
                      </p:stCondLst>
                      <p:childTnLst>
                        <p:par>
                          <p:cTn id="61" fill="hold">
                            <p:stCondLst>
                              <p:cond delay="0"/>
                            </p:stCondLst>
                            <p:childTnLst>
                              <p:par>
                                <p:cTn id="62" presetID="18" presetClass="entr" presetSubtype="6" fill="hold" grpId="0" nodeType="clickEffect">
                                  <p:stCondLst>
                                    <p:cond delay="0"/>
                                  </p:stCondLst>
                                  <p:childTnLst>
                                    <p:set>
                                      <p:cBhvr>
                                        <p:cTn id="63" dur="1" fill="hold">
                                          <p:stCondLst>
                                            <p:cond delay="0"/>
                                          </p:stCondLst>
                                        </p:cTn>
                                        <p:tgtEl>
                                          <p:spTgt spid="413746"/>
                                        </p:tgtEl>
                                        <p:attrNameLst>
                                          <p:attrName>style.visibility</p:attrName>
                                        </p:attrNameLst>
                                      </p:cBhvr>
                                      <p:to>
                                        <p:strVal val="visible"/>
                                      </p:to>
                                    </p:set>
                                    <p:animEffect transition="in" filter="strips(downRight)">
                                      <p:cBhvr>
                                        <p:cTn id="64" dur="500"/>
                                        <p:tgtEl>
                                          <p:spTgt spid="413746"/>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0" fill="hold" nodeType="click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p:cTn id="69" dur="500" fill="hold"/>
                                        <p:tgtEl>
                                          <p:spTgt spid="7"/>
                                        </p:tgtEl>
                                        <p:attrNameLst>
                                          <p:attrName>ppt_w</p:attrName>
                                        </p:attrNameLst>
                                      </p:cBhvr>
                                      <p:tavLst>
                                        <p:tav tm="0">
                                          <p:val>
                                            <p:fltVal val="0"/>
                                          </p:val>
                                        </p:tav>
                                        <p:tav tm="100000">
                                          <p:val>
                                            <p:strVal val="#ppt_w"/>
                                          </p:val>
                                        </p:tav>
                                      </p:tavLst>
                                    </p:anim>
                                    <p:anim calcmode="lin" valueType="num">
                                      <p:cBhvr>
                                        <p:cTn id="70" dur="500" fill="hold"/>
                                        <p:tgtEl>
                                          <p:spTgt spid="7"/>
                                        </p:tgtEl>
                                        <p:attrNameLst>
                                          <p:attrName>ppt_h</p:attrName>
                                        </p:attrNameLst>
                                      </p:cBhvr>
                                      <p:tavLst>
                                        <p:tav tm="0">
                                          <p:val>
                                            <p:fltVal val="0"/>
                                          </p:val>
                                        </p:tav>
                                        <p:tav tm="100000">
                                          <p:val>
                                            <p:strVal val="#ppt_h"/>
                                          </p:val>
                                        </p:tav>
                                      </p:tavLst>
                                    </p:anim>
                                    <p:animEffect transition="in" filter="fade">
                                      <p:cBhvr>
                                        <p:cTn id="7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3740" grpId="0" animBg="1"/>
      <p:bldP spid="413746" grpId="0" animBg="1"/>
      <p:bldP spid="413758" grpId="0"/>
      <p:bldP spid="413768" grpId="0" animBg="1"/>
      <p:bldP spid="40" grpId="0"/>
      <p:bldP spid="43" grpId="0"/>
      <p:bldP spid="37" grpId="0"/>
      <p:bldP spid="39" grpId="0" animBg="1"/>
      <p:bldP spid="4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p:cNvSpPr/>
          <p:nvPr/>
        </p:nvSpPr>
        <p:spPr>
          <a:xfrm rot="10800000">
            <a:off x="5210148" y="1938639"/>
            <a:ext cx="3111239" cy="3341505"/>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1239" h="3341505">
                <a:moveTo>
                  <a:pt x="1346479" y="5452"/>
                </a:moveTo>
                <a:cubicBezTo>
                  <a:pt x="1071201" y="779417"/>
                  <a:pt x="843941" y="467193"/>
                  <a:pt x="814126" y="1102676"/>
                </a:cubicBezTo>
                <a:cubicBezTo>
                  <a:pt x="1164310" y="1338945"/>
                  <a:pt x="1291249" y="1321676"/>
                  <a:pt x="1155561" y="1694814"/>
                </a:cubicBezTo>
                <a:cubicBezTo>
                  <a:pt x="1019873" y="2067952"/>
                  <a:pt x="756896" y="2660858"/>
                  <a:pt x="0" y="3341505"/>
                </a:cubicBezTo>
                <a:lnTo>
                  <a:pt x="3111239" y="3336289"/>
                </a:lnTo>
                <a:cubicBezTo>
                  <a:pt x="2208144" y="2700894"/>
                  <a:pt x="2007648" y="2092015"/>
                  <a:pt x="1872564" y="1694814"/>
                </a:cubicBezTo>
                <a:cubicBezTo>
                  <a:pt x="1689688" y="1249486"/>
                  <a:pt x="1940387" y="1321095"/>
                  <a:pt x="2234939" y="1102676"/>
                </a:cubicBezTo>
                <a:cubicBezTo>
                  <a:pt x="2138547" y="448946"/>
                  <a:pt x="1914518" y="847663"/>
                  <a:pt x="1668201" y="12064"/>
                </a:cubicBezTo>
                <a:cubicBezTo>
                  <a:pt x="1495393" y="11480"/>
                  <a:pt x="1464450" y="0"/>
                  <a:pt x="1346479" y="5452"/>
                </a:cubicBezTo>
                <a:close/>
              </a:path>
            </a:pathLst>
          </a:custGeom>
          <a:gradFill flip="none" rotWithShape="1">
            <a:gsLst>
              <a:gs pos="0">
                <a:srgbClr val="FF3399"/>
              </a:gs>
              <a:gs pos="32000">
                <a:srgbClr val="FF6633"/>
              </a:gs>
              <a:gs pos="44000">
                <a:srgbClr val="FFFF00"/>
              </a:gs>
              <a:gs pos="100000">
                <a:srgbClr val="01A78F"/>
              </a:gs>
            </a:gsLst>
            <a:lin ang="54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Basics of Y-</a:t>
            </a:r>
            <a:r>
              <a:rPr lang="en-US" dirty="0" err="1" smtClean="0">
                <a:latin typeface="Times New Roman" pitchFamily="18" charset="0"/>
                <a:cs typeface="Times New Roman" pitchFamily="18" charset="0"/>
              </a:rPr>
              <a:t>haplotype</a:t>
            </a:r>
            <a:r>
              <a:rPr lang="en-US" dirty="0" smtClean="0">
                <a:latin typeface="Times New Roman" pitchFamily="18" charset="0"/>
                <a:cs typeface="Times New Roman" pitchFamily="18" charset="0"/>
              </a:rPr>
              <a:t> diversity</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65250"/>
            <a:ext cx="8229600" cy="4525963"/>
          </a:xfrm>
        </p:spPr>
        <p:txBody>
          <a:bodyPr/>
          <a:lstStyle/>
          <a:p>
            <a:r>
              <a:rPr lang="en-US" sz="2800" i="1" dirty="0" smtClean="0">
                <a:latin typeface="Times New Roman" pitchFamily="18" charset="0"/>
                <a:cs typeface="Times New Roman" pitchFamily="18" charset="0"/>
              </a:rPr>
              <a:t>Diversity </a:t>
            </a:r>
            <a:r>
              <a:rPr lang="en-US" sz="2800" dirty="0" smtClean="0">
                <a:latin typeface="Times New Roman" pitchFamily="18" charset="0"/>
                <a:cs typeface="Times New Roman" pitchFamily="18" charset="0"/>
              </a:rPr>
              <a:t>of Y-</a:t>
            </a:r>
            <a:r>
              <a:rPr lang="en-US" sz="2800" dirty="0" err="1" smtClean="0">
                <a:latin typeface="Times New Roman" pitchFamily="18" charset="0"/>
                <a:cs typeface="Times New Roman" pitchFamily="18" charset="0"/>
              </a:rPr>
              <a:t>haplotypes</a:t>
            </a:r>
            <a:endParaRPr lang="en-US" sz="2800" dirty="0" smtClean="0">
              <a:latin typeface="Times New Roman" pitchFamily="18" charset="0"/>
              <a:cs typeface="Times New Roman" pitchFamily="18" charset="0"/>
            </a:endParaRPr>
          </a:p>
          <a:p>
            <a:pPr lvl="1"/>
            <a:r>
              <a:rPr lang="en-US" sz="2400" dirty="0" smtClean="0">
                <a:latin typeface="Times New Roman" pitchFamily="18" charset="0"/>
                <a:cs typeface="Times New Roman" pitchFamily="18" charset="0"/>
              </a:rPr>
              <a:t>Metric: Average Pr(</a:t>
            </a:r>
            <a:r>
              <a:rPr lang="en-US" sz="2400" i="1" dirty="0" smtClean="0">
                <a:latin typeface="Times New Roman" pitchFamily="18" charset="0"/>
                <a:cs typeface="Times New Roman" pitchFamily="18" charset="0"/>
              </a:rPr>
              <a:t>A|A)</a:t>
            </a:r>
          </a:p>
          <a:p>
            <a:r>
              <a:rPr lang="en-US" sz="2800" dirty="0" smtClean="0">
                <a:latin typeface="Times New Roman" pitchFamily="18" charset="0"/>
                <a:cs typeface="Times New Roman" pitchFamily="18" charset="0"/>
              </a:rPr>
              <a:t>Diversity increases over </a:t>
            </a:r>
            <a:r>
              <a:rPr lang="en-US" sz="2800" i="1" dirty="0" smtClean="0">
                <a:latin typeface="Times New Roman" pitchFamily="18" charset="0"/>
                <a:cs typeface="Times New Roman" pitchFamily="18" charset="0"/>
              </a:rPr>
              <a:t>time</a:t>
            </a:r>
            <a:endParaRPr lang="en-US" sz="2800" dirty="0" smtClean="0">
              <a:latin typeface="Times New Roman" pitchFamily="18" charset="0"/>
              <a:cs typeface="Times New Roman" pitchFamily="18" charset="0"/>
            </a:endParaRPr>
          </a:p>
          <a:p>
            <a:pPr lvl="1"/>
            <a:r>
              <a:rPr lang="en-US" sz="2400" dirty="0" smtClean="0">
                <a:latin typeface="Times New Roman" pitchFamily="18" charset="0"/>
                <a:cs typeface="Times New Roman" pitchFamily="18" charset="0"/>
              </a:rPr>
              <a:t>Mutations</a:t>
            </a:r>
          </a:p>
          <a:p>
            <a:pPr lvl="1"/>
            <a:r>
              <a:rPr lang="en-US" sz="2400" dirty="0" smtClean="0">
                <a:latin typeface="Times New Roman" pitchFamily="18" charset="0"/>
                <a:cs typeface="Times New Roman" pitchFamily="18" charset="0"/>
              </a:rPr>
              <a:t>Population size</a:t>
            </a:r>
          </a:p>
          <a:p>
            <a:r>
              <a:rPr lang="en-US" sz="2800" dirty="0" smtClean="0">
                <a:latin typeface="Times New Roman" pitchFamily="18" charset="0"/>
                <a:cs typeface="Times New Roman" pitchFamily="18" charset="0"/>
              </a:rPr>
              <a:t>Diversity limited/reduced by</a:t>
            </a:r>
            <a:endParaRPr lang="en-US" sz="2800" b="1" i="1" dirty="0" smtClean="0">
              <a:latin typeface="Times New Roman" pitchFamily="18" charset="0"/>
              <a:cs typeface="Times New Roman" pitchFamily="18" charset="0"/>
            </a:endParaRPr>
          </a:p>
          <a:p>
            <a:pPr lvl="1"/>
            <a:r>
              <a:rPr lang="en-US" sz="2400" dirty="0" smtClean="0">
                <a:latin typeface="Times New Roman" pitchFamily="18" charset="0"/>
                <a:cs typeface="Times New Roman" pitchFamily="18" charset="0"/>
              </a:rPr>
              <a:t>Small founding population</a:t>
            </a:r>
          </a:p>
          <a:p>
            <a:pPr lvl="1"/>
            <a:r>
              <a:rPr lang="en-US" sz="2400" dirty="0" smtClean="0">
                <a:latin typeface="Times New Roman" pitchFamily="18" charset="0"/>
                <a:cs typeface="Times New Roman" pitchFamily="18" charset="0"/>
              </a:rPr>
              <a:t>Short history</a:t>
            </a:r>
          </a:p>
          <a:p>
            <a:pPr lvl="1"/>
            <a:r>
              <a:rPr lang="en-US" sz="2400" dirty="0" smtClean="0">
                <a:latin typeface="Times New Roman" pitchFamily="18" charset="0"/>
                <a:cs typeface="Times New Roman" pitchFamily="18" charset="0"/>
              </a:rPr>
              <a:t>Population bottlenecks</a:t>
            </a:r>
          </a:p>
          <a:p>
            <a:pPr lvl="1"/>
            <a:endParaRPr lang="en-US" dirty="0" smtClean="0"/>
          </a:p>
          <a:p>
            <a:pPr lvl="1"/>
            <a:endParaRPr lang="en-US" dirty="0" smtClean="0"/>
          </a:p>
          <a:p>
            <a:endParaRPr lang="en-US" i="1"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11/26/2018</a:t>
            </a:fld>
            <a:endParaRPr lang="en-US"/>
          </a:p>
        </p:txBody>
      </p:sp>
      <p:grpSp>
        <p:nvGrpSpPr>
          <p:cNvPr id="5" name="Group 40"/>
          <p:cNvGrpSpPr/>
          <p:nvPr/>
        </p:nvGrpSpPr>
        <p:grpSpPr>
          <a:xfrm>
            <a:off x="5209085" y="1479552"/>
            <a:ext cx="3140426" cy="400110"/>
            <a:chOff x="5061605" y="1479552"/>
            <a:chExt cx="3140426" cy="400110"/>
          </a:xfrm>
        </p:grpSpPr>
        <p:sp>
          <p:nvSpPr>
            <p:cNvPr id="16" name="TextBox 15"/>
            <p:cNvSpPr txBox="1"/>
            <p:nvPr/>
          </p:nvSpPr>
          <p:spPr>
            <a:xfrm>
              <a:off x="5711742" y="1479552"/>
              <a:ext cx="1741182" cy="400110"/>
            </a:xfrm>
            <a:prstGeom prst="rect">
              <a:avLst/>
            </a:prstGeom>
            <a:noFill/>
          </p:spPr>
          <p:txBody>
            <a:bodyPr wrap="none" rtlCol="0">
              <a:spAutoFit/>
            </a:bodyPr>
            <a:lstStyle/>
            <a:p>
              <a:r>
                <a:rPr lang="en-US" sz="2000" dirty="0" smtClean="0">
                  <a:solidFill>
                    <a:srgbClr val="5D30DC"/>
                  </a:solidFill>
                  <a:latin typeface="Times New Roman" pitchFamily="18" charset="0"/>
                  <a:cs typeface="Times New Roman" pitchFamily="18" charset="0"/>
                </a:rPr>
                <a:t>population size</a:t>
              </a:r>
              <a:endParaRPr lang="en-US" sz="2000" dirty="0">
                <a:solidFill>
                  <a:srgbClr val="5D30DC"/>
                </a:solidFill>
                <a:latin typeface="Times New Roman" pitchFamily="18" charset="0"/>
                <a:cs typeface="Times New Roman" pitchFamily="18" charset="0"/>
              </a:endParaRPr>
            </a:p>
          </p:txBody>
        </p:sp>
        <p:grpSp>
          <p:nvGrpSpPr>
            <p:cNvPr id="6" name="Group 39"/>
            <p:cNvGrpSpPr/>
            <p:nvPr/>
          </p:nvGrpSpPr>
          <p:grpSpPr>
            <a:xfrm>
              <a:off x="5061605" y="1706563"/>
              <a:ext cx="3140426" cy="0"/>
              <a:chOff x="5061605" y="1706563"/>
              <a:chExt cx="3140426" cy="0"/>
            </a:xfrm>
          </p:grpSpPr>
          <p:cxnSp>
            <p:nvCxnSpPr>
              <p:cNvPr id="19" name="Straight Arrow Connector 18"/>
              <p:cNvCxnSpPr/>
              <p:nvPr/>
            </p:nvCxnSpPr>
            <p:spPr>
              <a:xfrm>
                <a:off x="7580239" y="1706563"/>
                <a:ext cx="621792" cy="0"/>
              </a:xfrm>
              <a:prstGeom prst="straightConnector1">
                <a:avLst/>
              </a:prstGeom>
              <a:ln w="38100">
                <a:solidFill>
                  <a:srgbClr val="5D30DC"/>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5061605" y="1706563"/>
                <a:ext cx="669854" cy="0"/>
              </a:xfrm>
              <a:prstGeom prst="straightConnector1">
                <a:avLst/>
              </a:prstGeom>
              <a:ln w="38100">
                <a:solidFill>
                  <a:srgbClr val="5D30DC"/>
                </a:solidFill>
                <a:tailEnd type="stealth" w="lg" len="lg"/>
              </a:ln>
            </p:spPr>
            <p:style>
              <a:lnRef idx="1">
                <a:schemeClr val="accent1"/>
              </a:lnRef>
              <a:fillRef idx="0">
                <a:schemeClr val="accent1"/>
              </a:fillRef>
              <a:effectRef idx="0">
                <a:schemeClr val="accent1"/>
              </a:effectRef>
              <a:fontRef idx="minor">
                <a:schemeClr val="tx1"/>
              </a:fontRef>
            </p:style>
          </p:cxnSp>
        </p:grpSp>
      </p:grpSp>
      <p:grpSp>
        <p:nvGrpSpPr>
          <p:cNvPr id="7" name="Group 41"/>
          <p:cNvGrpSpPr/>
          <p:nvPr/>
        </p:nvGrpSpPr>
        <p:grpSpPr>
          <a:xfrm>
            <a:off x="8230568" y="2468960"/>
            <a:ext cx="461665" cy="1492363"/>
            <a:chOff x="8083088" y="2468960"/>
            <a:chExt cx="461665" cy="1492363"/>
          </a:xfrm>
        </p:grpSpPr>
        <p:sp>
          <p:nvSpPr>
            <p:cNvPr id="26" name="TextBox 25"/>
            <p:cNvSpPr txBox="1"/>
            <p:nvPr/>
          </p:nvSpPr>
          <p:spPr>
            <a:xfrm rot="16200000">
              <a:off x="7949077" y="3365647"/>
              <a:ext cx="729687" cy="461665"/>
            </a:xfrm>
            <a:prstGeom prst="rect">
              <a:avLst/>
            </a:prstGeom>
            <a:noFill/>
          </p:spPr>
          <p:txBody>
            <a:bodyPr wrap="none" rtlCol="0">
              <a:spAutoFit/>
            </a:bodyPr>
            <a:lstStyle/>
            <a:p>
              <a:r>
                <a:rPr lang="en-US" sz="2400" dirty="0" smtClean="0">
                  <a:solidFill>
                    <a:srgbClr val="5D30DC"/>
                  </a:solidFill>
                  <a:latin typeface="Times New Roman" pitchFamily="18" charset="0"/>
                  <a:cs typeface="Times New Roman" pitchFamily="18" charset="0"/>
                </a:rPr>
                <a:t>time</a:t>
              </a:r>
              <a:endParaRPr lang="en-US" sz="2400" dirty="0">
                <a:solidFill>
                  <a:srgbClr val="5D30DC"/>
                </a:solidFill>
                <a:latin typeface="Times New Roman" pitchFamily="18" charset="0"/>
                <a:cs typeface="Times New Roman" pitchFamily="18" charset="0"/>
              </a:endParaRPr>
            </a:p>
          </p:txBody>
        </p:sp>
        <p:cxnSp>
          <p:nvCxnSpPr>
            <p:cNvPr id="27" name="Straight Arrow Connector 26"/>
            <p:cNvCxnSpPr/>
            <p:nvPr/>
          </p:nvCxnSpPr>
          <p:spPr>
            <a:xfrm rot="16200000">
              <a:off x="8011069" y="2792413"/>
              <a:ext cx="646906" cy="0"/>
            </a:xfrm>
            <a:prstGeom prst="straightConnector1">
              <a:avLst/>
            </a:prstGeom>
            <a:ln w="38100">
              <a:solidFill>
                <a:srgbClr val="5D30DC"/>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38" name="Freeform 37"/>
          <p:cNvSpPr/>
          <p:nvPr/>
        </p:nvSpPr>
        <p:spPr>
          <a:xfrm>
            <a:off x="4243078" y="3886970"/>
            <a:ext cx="2152802" cy="1442898"/>
          </a:xfrm>
          <a:custGeom>
            <a:avLst/>
            <a:gdLst>
              <a:gd name="connsiteX0" fmla="*/ 0 w 1999673"/>
              <a:gd name="connsiteY0" fmla="*/ 1436255 h 1436255"/>
              <a:gd name="connsiteX1" fmla="*/ 1999673 w 1999673"/>
              <a:gd name="connsiteY1" fmla="*/ 0 h 1436255"/>
              <a:gd name="connsiteX0" fmla="*/ 0 w 1999673"/>
              <a:gd name="connsiteY0" fmla="*/ 1436255 h 1436255"/>
              <a:gd name="connsiteX1" fmla="*/ 1999673 w 1999673"/>
              <a:gd name="connsiteY1" fmla="*/ 0 h 1436255"/>
              <a:gd name="connsiteX0" fmla="*/ 0 w 1999673"/>
              <a:gd name="connsiteY0" fmla="*/ 1451648 h 1451648"/>
              <a:gd name="connsiteX1" fmla="*/ 1999673 w 1999673"/>
              <a:gd name="connsiteY1" fmla="*/ 15393 h 1451648"/>
              <a:gd name="connsiteX0" fmla="*/ 0 w 2152802"/>
              <a:gd name="connsiteY0" fmla="*/ 1442898 h 1442898"/>
              <a:gd name="connsiteX1" fmla="*/ 2152802 w 2152802"/>
              <a:gd name="connsiteY1" fmla="*/ 15393 h 1442898"/>
              <a:gd name="connsiteX0" fmla="*/ 0 w 2152802"/>
              <a:gd name="connsiteY0" fmla="*/ 1442898 h 1442898"/>
              <a:gd name="connsiteX1" fmla="*/ 2152802 w 2152802"/>
              <a:gd name="connsiteY1" fmla="*/ 15393 h 1442898"/>
            </a:gdLst>
            <a:ahLst/>
            <a:cxnLst>
              <a:cxn ang="0">
                <a:pos x="connsiteX0" y="connsiteY0"/>
              </a:cxn>
              <a:cxn ang="0">
                <a:pos x="connsiteX1" y="connsiteY1"/>
              </a:cxn>
            </a:cxnLst>
            <a:rect l="l" t="t" r="r" b="b"/>
            <a:pathLst>
              <a:path w="2152802" h="1442898">
                <a:moveTo>
                  <a:pt x="0" y="1442898"/>
                </a:moveTo>
                <a:cubicBezTo>
                  <a:pt x="685843" y="1418049"/>
                  <a:pt x="1767953" y="0"/>
                  <a:pt x="2152802" y="15393"/>
                </a:cubicBezTo>
              </a:path>
            </a:pathLst>
          </a:custGeom>
          <a:ln w="38100">
            <a:solidFill>
              <a:schemeClr val="accent2">
                <a:lumMod val="75000"/>
              </a:schemeClr>
            </a:solidFill>
            <a:tailEnd type="stealth"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Freeform 38"/>
          <p:cNvSpPr/>
          <p:nvPr/>
        </p:nvSpPr>
        <p:spPr>
          <a:xfrm flipV="1">
            <a:off x="4701007" y="4461161"/>
            <a:ext cx="1856509" cy="808183"/>
          </a:xfrm>
          <a:custGeom>
            <a:avLst/>
            <a:gdLst>
              <a:gd name="connsiteX0" fmla="*/ 0 w 1999673"/>
              <a:gd name="connsiteY0" fmla="*/ 1436255 h 1436255"/>
              <a:gd name="connsiteX1" fmla="*/ 1999673 w 1999673"/>
              <a:gd name="connsiteY1" fmla="*/ 0 h 1436255"/>
              <a:gd name="connsiteX0" fmla="*/ 0 w 1999673"/>
              <a:gd name="connsiteY0" fmla="*/ 1436255 h 1436255"/>
              <a:gd name="connsiteX1" fmla="*/ 1999673 w 1999673"/>
              <a:gd name="connsiteY1" fmla="*/ 0 h 1436255"/>
              <a:gd name="connsiteX0" fmla="*/ 0 w 1999673"/>
              <a:gd name="connsiteY0" fmla="*/ 1451648 h 1451648"/>
              <a:gd name="connsiteX1" fmla="*/ 1999673 w 1999673"/>
              <a:gd name="connsiteY1" fmla="*/ 15393 h 1451648"/>
              <a:gd name="connsiteX0" fmla="*/ 0 w 1999673"/>
              <a:gd name="connsiteY0" fmla="*/ 1451648 h 1451648"/>
              <a:gd name="connsiteX1" fmla="*/ 1999673 w 1999673"/>
              <a:gd name="connsiteY1" fmla="*/ 15393 h 1451648"/>
            </a:gdLst>
            <a:ahLst/>
            <a:cxnLst>
              <a:cxn ang="0">
                <a:pos x="connsiteX0" y="connsiteY0"/>
              </a:cxn>
              <a:cxn ang="0">
                <a:pos x="connsiteX1" y="connsiteY1"/>
              </a:cxn>
            </a:cxnLst>
            <a:rect l="l" t="t" r="r" b="b"/>
            <a:pathLst>
              <a:path w="1999673" h="1451648">
                <a:moveTo>
                  <a:pt x="0" y="1451648"/>
                </a:moveTo>
                <a:cubicBezTo>
                  <a:pt x="481076" y="1439279"/>
                  <a:pt x="1614824" y="0"/>
                  <a:pt x="1999673" y="15393"/>
                </a:cubicBezTo>
              </a:path>
            </a:pathLst>
          </a:custGeom>
          <a:ln w="38100">
            <a:solidFill>
              <a:schemeClr val="accent3">
                <a:lumMod val="50000"/>
              </a:schemeClr>
            </a:solidFill>
            <a:tailEnd type="stealth"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ustDataLst>
      <p:tags r:id="rId1"/>
    </p:custDataLst>
  </p:cSld>
  <p:clrMapOvr>
    <a:masterClrMapping/>
  </p:clrMapOvr>
  <p:transition advTm="6166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down)">
                                      <p:cBhvr>
                                        <p:cTn id="18" dur="5000"/>
                                        <p:tgtEl>
                                          <p:spTgt spid="15"/>
                                        </p:tgtEl>
                                      </p:cBhvr>
                                    </p:animEffect>
                                  </p:childTnLst>
                                </p:cTn>
                              </p:par>
                              <p:par>
                                <p:cTn id="19" presetID="2" presetClass="entr" presetSubtype="4"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1000" fill="hold"/>
                                        <p:tgtEl>
                                          <p:spTgt spid="7"/>
                                        </p:tgtEl>
                                        <p:attrNameLst>
                                          <p:attrName>ppt_x</p:attrName>
                                        </p:attrNameLst>
                                      </p:cBhvr>
                                      <p:tavLst>
                                        <p:tav tm="0">
                                          <p:val>
                                            <p:strVal val="#ppt_x"/>
                                          </p:val>
                                        </p:tav>
                                        <p:tav tm="100000">
                                          <p:val>
                                            <p:strVal val="#ppt_x"/>
                                          </p:val>
                                        </p:tav>
                                      </p:tavLst>
                                    </p:anim>
                                    <p:anim calcmode="lin" valueType="num">
                                      <p:cBhvr additive="base">
                                        <p:cTn id="22" dur="1000" fill="hold"/>
                                        <p:tgtEl>
                                          <p:spTgt spid="7"/>
                                        </p:tgtEl>
                                        <p:attrNameLst>
                                          <p:attrName>ppt_y</p:attrName>
                                        </p:attrNameLst>
                                      </p:cBhvr>
                                      <p:tavLst>
                                        <p:tav tm="0">
                                          <p:val>
                                            <p:strVal val="1+#ppt_h/2"/>
                                          </p:val>
                                        </p:tav>
                                        <p:tav tm="100000">
                                          <p:val>
                                            <p:strVal val="#ppt_y"/>
                                          </p:val>
                                        </p:tav>
                                      </p:tavLst>
                                    </p:anim>
                                  </p:childTnLst>
                                </p:cTn>
                              </p:par>
                              <p:par>
                                <p:cTn id="23" presetID="1"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 grpId="0" build="p"/>
      <p:bldP spid="38" grpId="0" animBg="1"/>
      <p:bldP spid="3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beringamigration.jpg"/>
          <p:cNvPicPr>
            <a:picLocks noChangeAspect="1"/>
          </p:cNvPicPr>
          <p:nvPr/>
        </p:nvPicPr>
        <p:blipFill>
          <a:blip r:embed="rId4" cstate="print"/>
          <a:srcRect l="13469" t="3457" r="2014" b="17743"/>
          <a:stretch>
            <a:fillRect/>
          </a:stretch>
        </p:blipFill>
        <p:spPr>
          <a:xfrm>
            <a:off x="1001713" y="1179693"/>
            <a:ext cx="7140575" cy="4811164"/>
          </a:xfrm>
          <a:prstGeom prst="rect">
            <a:avLst/>
          </a:prstGeom>
        </p:spPr>
      </p:pic>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Manufacturing diversity</a:t>
            </a:r>
            <a:endParaRPr lang="en-US"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pPr>
              <a:defRPr/>
            </a:pPr>
            <a:fld id="{FA53463B-F2F7-49F6-B1D8-4AC014E05526}" type="datetime1">
              <a:rPr lang="en-US" smtClean="0">
                <a:latin typeface="Times New Roman" pitchFamily="18" charset="0"/>
                <a:cs typeface="Times New Roman" pitchFamily="18" charset="0"/>
              </a:rPr>
              <a:pPr>
                <a:defRPr/>
              </a:pPr>
              <a:t>11/26/2018</a:t>
            </a:fld>
            <a:endParaRPr lang="en-US">
              <a:latin typeface="Times New Roman" pitchFamily="18" charset="0"/>
              <a:cs typeface="Times New Roman" pitchFamily="18" charset="0"/>
            </a:endParaRPr>
          </a:p>
        </p:txBody>
      </p:sp>
      <p:sp>
        <p:nvSpPr>
          <p:cNvPr id="3" name="Content Placeholder 2"/>
          <p:cNvSpPr>
            <a:spLocks noGrp="1"/>
          </p:cNvSpPr>
          <p:nvPr>
            <p:ph idx="4294967295"/>
          </p:nvPr>
        </p:nvSpPr>
        <p:spPr>
          <a:xfrm>
            <a:off x="914400" y="1447800"/>
            <a:ext cx="8229600" cy="4525963"/>
          </a:xfrm>
        </p:spPr>
        <p:txBody>
          <a:bodyPr/>
          <a:lstStyle/>
          <a:p>
            <a:pPr lvl="1"/>
            <a:endParaRPr lang="en-US" dirty="0" smtClean="0">
              <a:latin typeface="Times New Roman" pitchFamily="18" charset="0"/>
              <a:cs typeface="Times New Roman" pitchFamily="18" charset="0"/>
            </a:endParaRPr>
          </a:p>
          <a:p>
            <a:pPr lvl="1"/>
            <a:endParaRPr lang="en-US" dirty="0" smtClean="0">
              <a:latin typeface="Times New Roman" pitchFamily="18" charset="0"/>
              <a:cs typeface="Times New Roman" pitchFamily="18" charset="0"/>
            </a:endParaRPr>
          </a:p>
          <a:p>
            <a:endParaRPr lang="en-US" i="1" dirty="0">
              <a:latin typeface="Times New Roman" pitchFamily="18" charset="0"/>
              <a:cs typeface="Times New Roman" pitchFamily="18" charset="0"/>
            </a:endParaRPr>
          </a:p>
        </p:txBody>
      </p:sp>
      <p:sp>
        <p:nvSpPr>
          <p:cNvPr id="7" name="Freeform 6"/>
          <p:cNvSpPr>
            <a:spLocks noChangeAspect="1"/>
          </p:cNvSpPr>
          <p:nvPr/>
        </p:nvSpPr>
        <p:spPr>
          <a:xfrm rot="17805936">
            <a:off x="5133083" y="3200017"/>
            <a:ext cx="736913" cy="1898951"/>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gradFill flip="none" rotWithShape="1">
            <a:gsLst>
              <a:gs pos="0">
                <a:schemeClr val="accent5"/>
              </a:gs>
              <a:gs pos="61000">
                <a:srgbClr val="FF0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8" name="Freeform 7"/>
          <p:cNvSpPr>
            <a:spLocks noChangeAspect="1"/>
          </p:cNvSpPr>
          <p:nvPr/>
        </p:nvSpPr>
        <p:spPr>
          <a:xfrm rot="14658995">
            <a:off x="2459533" y="2167540"/>
            <a:ext cx="429608" cy="1107057"/>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solidFill>
            <a:srgbClr val="33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9" name="Freeform 8"/>
          <p:cNvSpPr>
            <a:spLocks noChangeAspect="1"/>
          </p:cNvSpPr>
          <p:nvPr/>
        </p:nvSpPr>
        <p:spPr>
          <a:xfrm rot="20156385">
            <a:off x="3243106" y="3233952"/>
            <a:ext cx="736913" cy="1898951"/>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10" name="Freeform 9"/>
          <p:cNvSpPr>
            <a:spLocks noChangeAspect="1"/>
          </p:cNvSpPr>
          <p:nvPr/>
        </p:nvSpPr>
        <p:spPr>
          <a:xfrm rot="1161432">
            <a:off x="3025969" y="4244920"/>
            <a:ext cx="736913" cy="1898951"/>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gradFill flip="none" rotWithShape="1">
            <a:gsLst>
              <a:gs pos="6000">
                <a:schemeClr val="tx2">
                  <a:lumMod val="75000"/>
                </a:schemeClr>
              </a:gs>
              <a:gs pos="79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11" name="Freeform 10"/>
          <p:cNvSpPr>
            <a:spLocks noChangeAspect="1"/>
          </p:cNvSpPr>
          <p:nvPr/>
        </p:nvSpPr>
        <p:spPr>
          <a:xfrm rot="18167598">
            <a:off x="4240824" y="4145972"/>
            <a:ext cx="736913" cy="1898951"/>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gradFill flip="none" rotWithShape="1">
            <a:gsLst>
              <a:gs pos="0">
                <a:schemeClr val="accent6"/>
              </a:gs>
              <a:gs pos="59000">
                <a:schemeClr val="tx2">
                  <a:lumMod val="40000"/>
                  <a:lumOff val="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12" name="TextBox 11"/>
          <p:cNvSpPr txBox="1"/>
          <p:nvPr/>
        </p:nvSpPr>
        <p:spPr>
          <a:xfrm>
            <a:off x="5336275" y="2195602"/>
            <a:ext cx="3438447" cy="1200329"/>
          </a:xfrm>
          <a:prstGeom prst="rect">
            <a:avLst/>
          </a:prstGeom>
          <a:noFill/>
        </p:spPr>
        <p:txBody>
          <a:bodyPr wrap="square" rtlCol="0">
            <a:spAutoFit/>
          </a:bodyPr>
          <a:lstStyle/>
          <a:p>
            <a:r>
              <a:rPr lang="en-US" sz="2400" b="1" dirty="0" smtClean="0">
                <a:solidFill>
                  <a:srgbClr val="5D30DC"/>
                </a:solidFill>
                <a:latin typeface="Times New Roman" pitchFamily="18" charset="0"/>
                <a:cs typeface="Times New Roman" pitchFamily="18" charset="0"/>
              </a:rPr>
              <a:t>Tribe: </a:t>
            </a:r>
            <a:r>
              <a:rPr lang="en-US" sz="2400" dirty="0" smtClean="0">
                <a:latin typeface="Times New Roman" pitchFamily="18" charset="0"/>
                <a:cs typeface="Times New Roman" pitchFamily="18" charset="0"/>
              </a:rPr>
              <a:t>geographical subpopulation isolated from       immigration</a:t>
            </a:r>
            <a:endParaRPr lang="en-US" sz="2400" dirty="0">
              <a:latin typeface="Times New Roman" pitchFamily="18" charset="0"/>
              <a:cs typeface="Times New Roman" pitchFamily="18" charset="0"/>
            </a:endParaRPr>
          </a:p>
        </p:txBody>
      </p:sp>
      <p:sp>
        <p:nvSpPr>
          <p:cNvPr id="13" name="Freeform 12"/>
          <p:cNvSpPr>
            <a:spLocks noChangeAspect="1"/>
          </p:cNvSpPr>
          <p:nvPr/>
        </p:nvSpPr>
        <p:spPr>
          <a:xfrm rot="16650935">
            <a:off x="6536123" y="3514852"/>
            <a:ext cx="540795" cy="1393574"/>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14" name="Freeform 13"/>
          <p:cNvSpPr/>
          <p:nvPr/>
        </p:nvSpPr>
        <p:spPr>
          <a:xfrm rot="8310971" flipV="1">
            <a:off x="3505016" y="2359222"/>
            <a:ext cx="1856509" cy="808183"/>
          </a:xfrm>
          <a:custGeom>
            <a:avLst/>
            <a:gdLst>
              <a:gd name="connsiteX0" fmla="*/ 0 w 1999673"/>
              <a:gd name="connsiteY0" fmla="*/ 1436255 h 1436255"/>
              <a:gd name="connsiteX1" fmla="*/ 1999673 w 1999673"/>
              <a:gd name="connsiteY1" fmla="*/ 0 h 1436255"/>
              <a:gd name="connsiteX0" fmla="*/ 0 w 1999673"/>
              <a:gd name="connsiteY0" fmla="*/ 1436255 h 1436255"/>
              <a:gd name="connsiteX1" fmla="*/ 1999673 w 1999673"/>
              <a:gd name="connsiteY1" fmla="*/ 0 h 1436255"/>
              <a:gd name="connsiteX0" fmla="*/ 0 w 1999673"/>
              <a:gd name="connsiteY0" fmla="*/ 1451648 h 1451648"/>
              <a:gd name="connsiteX1" fmla="*/ 1999673 w 1999673"/>
              <a:gd name="connsiteY1" fmla="*/ 15393 h 1451648"/>
            </a:gdLst>
            <a:ahLst/>
            <a:cxnLst>
              <a:cxn ang="0">
                <a:pos x="connsiteX0" y="connsiteY0"/>
              </a:cxn>
              <a:cxn ang="0">
                <a:pos x="connsiteX1" y="connsiteY1"/>
              </a:cxn>
            </a:cxnLst>
            <a:rect l="l" t="t" r="r" b="b"/>
            <a:pathLst>
              <a:path w="1999673" h="1451648">
                <a:moveTo>
                  <a:pt x="0" y="1451648"/>
                </a:moveTo>
                <a:cubicBezTo>
                  <a:pt x="518776" y="543405"/>
                  <a:pt x="1614824" y="0"/>
                  <a:pt x="1999673" y="15393"/>
                </a:cubicBezTo>
              </a:path>
            </a:pathLst>
          </a:custGeom>
          <a:ln w="38100">
            <a:solidFill>
              <a:schemeClr val="accent3">
                <a:lumMod val="50000"/>
              </a:schemeClr>
            </a:solidFill>
            <a:tailEnd type="stealth"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15" name="Freeform 14"/>
          <p:cNvSpPr>
            <a:spLocks noChangeAspect="1"/>
          </p:cNvSpPr>
          <p:nvPr/>
        </p:nvSpPr>
        <p:spPr>
          <a:xfrm rot="17376419">
            <a:off x="6620852" y="3696950"/>
            <a:ext cx="458364" cy="1965576"/>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gradFill flip="none" rotWithShape="1">
            <a:gsLst>
              <a:gs pos="6000">
                <a:srgbClr val="D6B19C"/>
              </a:gs>
              <a:gs pos="30000">
                <a:srgbClr val="D49E6C"/>
              </a:gs>
              <a:gs pos="70000">
                <a:srgbClr val="A65528"/>
              </a:gs>
              <a:gs pos="100000">
                <a:srgbClr val="663012"/>
              </a:gs>
            </a:gsLst>
            <a:lin ang="54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16" name="Freeform 15"/>
          <p:cNvSpPr/>
          <p:nvPr/>
        </p:nvSpPr>
        <p:spPr>
          <a:xfrm rot="6508177">
            <a:off x="6904716" y="3664210"/>
            <a:ext cx="1267444" cy="662491"/>
          </a:xfrm>
          <a:custGeom>
            <a:avLst/>
            <a:gdLst>
              <a:gd name="connsiteX0" fmla="*/ 0 w 1999673"/>
              <a:gd name="connsiteY0" fmla="*/ 1436255 h 1436255"/>
              <a:gd name="connsiteX1" fmla="*/ 1999673 w 1999673"/>
              <a:gd name="connsiteY1" fmla="*/ 0 h 1436255"/>
              <a:gd name="connsiteX0" fmla="*/ 0 w 1999673"/>
              <a:gd name="connsiteY0" fmla="*/ 1436255 h 1436255"/>
              <a:gd name="connsiteX1" fmla="*/ 1999673 w 1999673"/>
              <a:gd name="connsiteY1" fmla="*/ 0 h 1436255"/>
              <a:gd name="connsiteX0" fmla="*/ 0 w 1999673"/>
              <a:gd name="connsiteY0" fmla="*/ 1451648 h 1451648"/>
              <a:gd name="connsiteX1" fmla="*/ 1999673 w 1999673"/>
              <a:gd name="connsiteY1" fmla="*/ 15393 h 1451648"/>
            </a:gdLst>
            <a:ahLst/>
            <a:cxnLst>
              <a:cxn ang="0">
                <a:pos x="connsiteX0" y="connsiteY0"/>
              </a:cxn>
              <a:cxn ang="0">
                <a:pos x="connsiteX1" y="connsiteY1"/>
              </a:cxn>
            </a:cxnLst>
            <a:rect l="l" t="t" r="r" b="b"/>
            <a:pathLst>
              <a:path w="1999673" h="1451648">
                <a:moveTo>
                  <a:pt x="0" y="1451648"/>
                </a:moveTo>
                <a:cubicBezTo>
                  <a:pt x="518776" y="543405"/>
                  <a:pt x="1614824" y="0"/>
                  <a:pt x="1999673" y="15393"/>
                </a:cubicBezTo>
              </a:path>
            </a:pathLst>
          </a:custGeom>
          <a:ln w="38100">
            <a:solidFill>
              <a:schemeClr val="accent3">
                <a:lumMod val="50000"/>
              </a:schemeClr>
            </a:solidFill>
            <a:tailEnd type="stealth"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17" name="Freeform 16"/>
          <p:cNvSpPr/>
          <p:nvPr/>
        </p:nvSpPr>
        <p:spPr>
          <a:xfrm rot="335671">
            <a:off x="1375512" y="591679"/>
            <a:ext cx="7693283" cy="3050611"/>
          </a:xfrm>
          <a:custGeom>
            <a:avLst/>
            <a:gdLst>
              <a:gd name="connsiteX0" fmla="*/ 0 w 1999673"/>
              <a:gd name="connsiteY0" fmla="*/ 1436255 h 1436255"/>
              <a:gd name="connsiteX1" fmla="*/ 1999673 w 1999673"/>
              <a:gd name="connsiteY1" fmla="*/ 0 h 1436255"/>
              <a:gd name="connsiteX0" fmla="*/ 0 w 1999673"/>
              <a:gd name="connsiteY0" fmla="*/ 1436255 h 1436255"/>
              <a:gd name="connsiteX1" fmla="*/ 1999673 w 1999673"/>
              <a:gd name="connsiteY1" fmla="*/ 0 h 1436255"/>
              <a:gd name="connsiteX0" fmla="*/ 0 w 1999673"/>
              <a:gd name="connsiteY0" fmla="*/ 1451648 h 1451648"/>
              <a:gd name="connsiteX1" fmla="*/ 1999673 w 1999673"/>
              <a:gd name="connsiteY1" fmla="*/ 15393 h 1451648"/>
              <a:gd name="connsiteX0" fmla="*/ 0 w 1999673"/>
              <a:gd name="connsiteY0" fmla="*/ 4159246 h 4159246"/>
              <a:gd name="connsiteX1" fmla="*/ 1999673 w 1999673"/>
              <a:gd name="connsiteY1" fmla="*/ 2722991 h 4159246"/>
              <a:gd name="connsiteX0" fmla="*/ 0 w 1999673"/>
              <a:gd name="connsiteY0" fmla="*/ 4159246 h 4159246"/>
              <a:gd name="connsiteX1" fmla="*/ 1999673 w 1999673"/>
              <a:gd name="connsiteY1" fmla="*/ 2722991 h 4159246"/>
              <a:gd name="connsiteX0" fmla="*/ 0 w 1999673"/>
              <a:gd name="connsiteY0" fmla="*/ 5364523 h 5364523"/>
              <a:gd name="connsiteX1" fmla="*/ 1999673 w 1999673"/>
              <a:gd name="connsiteY1" fmla="*/ 3928268 h 5364523"/>
              <a:gd name="connsiteX0" fmla="*/ 0 w 2131309"/>
              <a:gd name="connsiteY0" fmla="*/ 2856768 h 6576098"/>
              <a:gd name="connsiteX1" fmla="*/ 2131309 w 2131309"/>
              <a:gd name="connsiteY1" fmla="*/ 6576099 h 6576098"/>
              <a:gd name="connsiteX0" fmla="*/ 0 w 2131309"/>
              <a:gd name="connsiteY0" fmla="*/ 5925244 h 9644574"/>
              <a:gd name="connsiteX1" fmla="*/ 2131309 w 2131309"/>
              <a:gd name="connsiteY1" fmla="*/ 9644575 h 9644574"/>
              <a:gd name="connsiteX0" fmla="*/ 0 w 2073909"/>
              <a:gd name="connsiteY0" fmla="*/ 6514251 h 9644577"/>
              <a:gd name="connsiteX1" fmla="*/ 2073909 w 2073909"/>
              <a:gd name="connsiteY1" fmla="*/ 9644578 h 9644577"/>
              <a:gd name="connsiteX0" fmla="*/ 0 w 2073909"/>
              <a:gd name="connsiteY0" fmla="*/ 6514251 h 9644577"/>
              <a:gd name="connsiteX1" fmla="*/ 2073909 w 2073909"/>
              <a:gd name="connsiteY1" fmla="*/ 9644578 h 9644577"/>
              <a:gd name="connsiteX0" fmla="*/ 0 w 2073909"/>
              <a:gd name="connsiteY0" fmla="*/ 6514251 h 9644577"/>
              <a:gd name="connsiteX1" fmla="*/ 2073909 w 2073909"/>
              <a:gd name="connsiteY1" fmla="*/ 9644578 h 9644577"/>
              <a:gd name="connsiteX0" fmla="*/ 0 w 2110435"/>
              <a:gd name="connsiteY0" fmla="*/ 6778927 h 9644577"/>
              <a:gd name="connsiteX1" fmla="*/ 2110435 w 2110435"/>
              <a:gd name="connsiteY1" fmla="*/ 9644578 h 9644577"/>
            </a:gdLst>
            <a:ahLst/>
            <a:cxnLst>
              <a:cxn ang="0">
                <a:pos x="connsiteX0" y="connsiteY0"/>
              </a:cxn>
              <a:cxn ang="0">
                <a:pos x="connsiteX1" y="connsiteY1"/>
              </a:cxn>
            </a:cxnLst>
            <a:rect l="l" t="t" r="r" b="b"/>
            <a:pathLst>
              <a:path w="2110435" h="9644577">
                <a:moveTo>
                  <a:pt x="0" y="6778927"/>
                </a:moveTo>
                <a:cubicBezTo>
                  <a:pt x="432763" y="2669315"/>
                  <a:pt x="1690429" y="1"/>
                  <a:pt x="2110435" y="9644578"/>
                </a:cubicBezTo>
              </a:path>
            </a:pathLst>
          </a:custGeom>
          <a:ln w="381000">
            <a:solidFill>
              <a:srgbClr val="7030A0">
                <a:alpha val="43000"/>
              </a:srgbClr>
            </a:solidFill>
            <a:tailEnd type="stealth" w="sm"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5" name="Freeform 4"/>
          <p:cNvSpPr>
            <a:spLocks noChangeAspect="1"/>
          </p:cNvSpPr>
          <p:nvPr/>
        </p:nvSpPr>
        <p:spPr>
          <a:xfrm rot="17101744">
            <a:off x="2575679" y="1228920"/>
            <a:ext cx="525289" cy="3988714"/>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gradFill flip="none" rotWithShape="1">
            <a:gsLst>
              <a:gs pos="33000">
                <a:schemeClr val="accent4">
                  <a:lumMod val="50000"/>
                  <a:alpha val="75000"/>
                </a:schemeClr>
              </a:gs>
              <a:gs pos="95000">
                <a:schemeClr val="accent2"/>
              </a:gs>
            </a:gsLst>
            <a:lin ang="54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20" name="Oval 19"/>
          <p:cNvSpPr/>
          <p:nvPr/>
        </p:nvSpPr>
        <p:spPr>
          <a:xfrm>
            <a:off x="354842" y="1770063"/>
            <a:ext cx="8171621" cy="4876397"/>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21" name="TextBox 20"/>
          <p:cNvSpPr txBox="1"/>
          <p:nvPr/>
        </p:nvSpPr>
        <p:spPr>
          <a:xfrm>
            <a:off x="2190750" y="1238639"/>
            <a:ext cx="2872569" cy="400110"/>
          </a:xfrm>
          <a:prstGeom prst="rect">
            <a:avLst/>
          </a:prstGeom>
          <a:solidFill>
            <a:srgbClr val="7030A0"/>
          </a:solidFill>
        </p:spPr>
        <p:txBody>
          <a:bodyPr wrap="square" rtlCol="0">
            <a:spAutoFit/>
          </a:bodyPr>
          <a:lstStyle/>
          <a:p>
            <a:pPr algn="ctr"/>
            <a:r>
              <a:rPr lang="en-US" sz="2000" dirty="0" smtClean="0">
                <a:solidFill>
                  <a:srgbClr val="FFFF00"/>
                </a:solidFill>
                <a:latin typeface="Times New Roman" pitchFamily="18" charset="0"/>
                <a:cs typeface="Times New Roman" pitchFamily="18" charset="0"/>
              </a:rPr>
              <a:t>15000 years of diversity</a:t>
            </a:r>
            <a:endParaRPr lang="en-US" sz="2000" dirty="0">
              <a:solidFill>
                <a:srgbClr val="FFFF00"/>
              </a:solidFill>
              <a:latin typeface="Times New Roman" pitchFamily="18" charset="0"/>
              <a:cs typeface="Times New Roman" pitchFamily="18" charset="0"/>
            </a:endParaRPr>
          </a:p>
        </p:txBody>
      </p:sp>
      <p:sp>
        <p:nvSpPr>
          <p:cNvPr id="22" name="TextBox 21"/>
          <p:cNvSpPr txBox="1"/>
          <p:nvPr/>
        </p:nvSpPr>
        <p:spPr>
          <a:xfrm>
            <a:off x="6357458" y="5097796"/>
            <a:ext cx="1762827" cy="707886"/>
          </a:xfrm>
          <a:prstGeom prst="rect">
            <a:avLst/>
          </a:prstGeom>
          <a:solidFill>
            <a:srgbClr val="7030A0"/>
          </a:solidFill>
        </p:spPr>
        <p:txBody>
          <a:bodyPr wrap="square" rtlCol="0">
            <a:spAutoFit/>
          </a:bodyPr>
          <a:lstStyle/>
          <a:p>
            <a:r>
              <a:rPr lang="en-US" sz="2000" dirty="0" smtClean="0">
                <a:solidFill>
                  <a:srgbClr val="FFFF00"/>
                </a:solidFill>
                <a:latin typeface="Times New Roman" pitchFamily="18" charset="0"/>
                <a:cs typeface="Times New Roman" pitchFamily="18" charset="0"/>
              </a:rPr>
              <a:t>600? years of diversity</a:t>
            </a:r>
            <a:endParaRPr lang="en-US" sz="2000" dirty="0">
              <a:solidFill>
                <a:srgbClr val="FFFF00"/>
              </a:solidFill>
              <a:latin typeface="Times New Roman" pitchFamily="18" charset="0"/>
              <a:cs typeface="Times New Roman" pitchFamily="18" charset="0"/>
            </a:endParaRPr>
          </a:p>
        </p:txBody>
      </p:sp>
      <p:sp>
        <p:nvSpPr>
          <p:cNvPr id="23" name="TextBox 22"/>
          <p:cNvSpPr txBox="1"/>
          <p:nvPr/>
        </p:nvSpPr>
        <p:spPr>
          <a:xfrm>
            <a:off x="5182003" y="1236542"/>
            <a:ext cx="2085489" cy="400110"/>
          </a:xfrm>
          <a:prstGeom prst="rect">
            <a:avLst/>
          </a:prstGeom>
          <a:solidFill>
            <a:srgbClr val="FFFF00"/>
          </a:solidFill>
          <a:ln>
            <a:solidFill>
              <a:srgbClr val="7030A0"/>
            </a:solidFill>
          </a:ln>
        </p:spPr>
        <p:txBody>
          <a:bodyPr wrap="square" rtlCol="0">
            <a:spAutoFit/>
          </a:bodyPr>
          <a:lstStyle/>
          <a:p>
            <a:pPr algn="ctr"/>
            <a:r>
              <a:rPr lang="en-US" sz="2000" dirty="0" smtClean="0">
                <a:latin typeface="Times New Roman" pitchFamily="18" charset="0"/>
                <a:cs typeface="Times New Roman" pitchFamily="18" charset="0"/>
              </a:rPr>
              <a:t>Pr(</a:t>
            </a:r>
            <a:r>
              <a:rPr lang="en-US" sz="2000" i="1" dirty="0" smtClean="0">
                <a:latin typeface="Times New Roman" pitchFamily="18" charset="0"/>
                <a:cs typeface="Times New Roman" pitchFamily="18" charset="0"/>
              </a:rPr>
              <a:t>A</a:t>
            </a:r>
            <a:r>
              <a:rPr lang="en-US" sz="2000" dirty="0" smtClean="0">
                <a:latin typeface="Times New Roman" pitchFamily="18" charset="0"/>
                <a:cs typeface="Times New Roman" pitchFamily="18" charset="0"/>
              </a:rPr>
              <a:t>|</a:t>
            </a:r>
            <a:r>
              <a:rPr lang="en-US" sz="2000" i="1" dirty="0" smtClean="0">
                <a:latin typeface="Times New Roman" pitchFamily="18" charset="0"/>
                <a:cs typeface="Times New Roman" pitchFamily="18" charset="0"/>
              </a:rPr>
              <a:t>A</a:t>
            </a:r>
            <a:r>
              <a:rPr lang="en-US" sz="2000" dirty="0" smtClean="0">
                <a:latin typeface="Times New Roman" pitchFamily="18" charset="0"/>
                <a:cs typeface="Times New Roman" pitchFamily="18" charset="0"/>
              </a:rPr>
              <a:t>)≈ 1/3000</a:t>
            </a:r>
            <a:endParaRPr lang="en-US" sz="2000" dirty="0">
              <a:latin typeface="Times New Roman" pitchFamily="18" charset="0"/>
              <a:cs typeface="Times New Roman" pitchFamily="18" charset="0"/>
            </a:endParaRPr>
          </a:p>
        </p:txBody>
      </p:sp>
      <p:sp>
        <p:nvSpPr>
          <p:cNvPr id="24" name="TextBox 23"/>
          <p:cNvSpPr txBox="1"/>
          <p:nvPr/>
        </p:nvSpPr>
        <p:spPr>
          <a:xfrm>
            <a:off x="6182436" y="5811845"/>
            <a:ext cx="2715073" cy="400110"/>
          </a:xfrm>
          <a:prstGeom prst="rect">
            <a:avLst/>
          </a:prstGeom>
          <a:solidFill>
            <a:srgbClr val="FFFF00"/>
          </a:solidFill>
          <a:ln>
            <a:solidFill>
              <a:srgbClr val="7030A0"/>
            </a:solidFill>
          </a:ln>
        </p:spPr>
        <p:txBody>
          <a:bodyPr wrap="square" rtlCol="0">
            <a:spAutoFit/>
          </a:bodyPr>
          <a:lstStyle/>
          <a:p>
            <a:pPr algn="ctr"/>
            <a:r>
              <a:rPr lang="en-US" sz="2000" dirty="0" smtClean="0">
                <a:latin typeface="Times New Roman" pitchFamily="18" charset="0"/>
                <a:cs typeface="Times New Roman" pitchFamily="18" charset="0"/>
              </a:rPr>
              <a:t>1/10 &lt; Pr(</a:t>
            </a:r>
            <a:r>
              <a:rPr lang="en-US" sz="2000" i="1" dirty="0" smtClean="0">
                <a:latin typeface="Times New Roman" pitchFamily="18" charset="0"/>
                <a:cs typeface="Times New Roman" pitchFamily="18" charset="0"/>
              </a:rPr>
              <a:t>A</a:t>
            </a:r>
            <a:r>
              <a:rPr lang="en-US" sz="2000" dirty="0" smtClean="0">
                <a:latin typeface="Times New Roman" pitchFamily="18" charset="0"/>
                <a:cs typeface="Times New Roman" pitchFamily="18" charset="0"/>
              </a:rPr>
              <a:t>|</a:t>
            </a:r>
            <a:r>
              <a:rPr lang="en-US" sz="2000" i="1" dirty="0" smtClean="0">
                <a:latin typeface="Times New Roman" pitchFamily="18" charset="0"/>
                <a:cs typeface="Times New Roman" pitchFamily="18" charset="0"/>
              </a:rPr>
              <a:t>A</a:t>
            </a:r>
            <a:r>
              <a:rPr lang="en-US" sz="2000" dirty="0" smtClean="0">
                <a:latin typeface="Times New Roman" pitchFamily="18" charset="0"/>
                <a:cs typeface="Times New Roman" pitchFamily="18" charset="0"/>
              </a:rPr>
              <a:t>) &lt; ?</a:t>
            </a:r>
            <a:endParaRPr lang="en-US" sz="2000" dirty="0">
              <a:latin typeface="Times New Roman" pitchFamily="18" charset="0"/>
              <a:cs typeface="Times New Roman" pitchFamily="18" charset="0"/>
            </a:endParaRPr>
          </a:p>
        </p:txBody>
      </p:sp>
      <p:sp>
        <p:nvSpPr>
          <p:cNvPr id="25" name="Rectangle 24"/>
          <p:cNvSpPr/>
          <p:nvPr/>
        </p:nvSpPr>
        <p:spPr>
          <a:xfrm rot="21208080">
            <a:off x="-274170" y="1991603"/>
            <a:ext cx="9061824" cy="7835295"/>
          </a:xfrm>
          <a:prstGeom prst="rect">
            <a:avLst/>
          </a:prstGeom>
          <a:noFill/>
        </p:spPr>
        <p:txBody>
          <a:bodyPr wrap="none" lIns="91440" tIns="45720" rIns="91440" bIns="45720">
            <a:prstTxWarp prst="textArchUp">
              <a:avLst>
                <a:gd name="adj" fmla="val 10770269"/>
              </a:avLst>
            </a:prstTxWarp>
            <a:spAutoFit/>
          </a:bodyPr>
          <a:lstStyle/>
          <a:p>
            <a:pPr algn="ctr"/>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a:t>
            </a:r>
            <a:r>
              <a:rPr lang="en-US"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ll Native Americans</a:t>
            </a:r>
            <a:endParaRPr lang="en-US"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6" name="TextBox 25"/>
          <p:cNvSpPr txBox="1"/>
          <p:nvPr/>
        </p:nvSpPr>
        <p:spPr>
          <a:xfrm rot="900683">
            <a:off x="6990609" y="4615532"/>
            <a:ext cx="819455" cy="461665"/>
          </a:xfrm>
          <a:prstGeom prst="rect">
            <a:avLst/>
          </a:prstGeom>
          <a:noFill/>
        </p:spPr>
        <p:txBody>
          <a:bodyPr wrap="none" rtlCol="0">
            <a:spAutoFit/>
          </a:bodyPr>
          <a:lstStyle/>
          <a:p>
            <a:r>
              <a:rPr lang="en-US" sz="2400" dirty="0" smtClean="0">
                <a:solidFill>
                  <a:srgbClr val="FFFF00"/>
                </a:solidFill>
                <a:latin typeface="Times New Roman" pitchFamily="18" charset="0"/>
                <a:cs typeface="Times New Roman" pitchFamily="18" charset="0"/>
              </a:rPr>
              <a:t>Hopi</a:t>
            </a:r>
            <a:endParaRPr lang="en-US" sz="2400" dirty="0">
              <a:solidFill>
                <a:srgbClr val="FFFF00"/>
              </a:solidFill>
              <a:latin typeface="Times New Roman" pitchFamily="18" charset="0"/>
              <a:cs typeface="Times New Roman" pitchFamily="18" charset="0"/>
            </a:endParaRPr>
          </a:p>
        </p:txBody>
      </p:sp>
      <p:sp>
        <p:nvSpPr>
          <p:cNvPr id="28" name="TextBox 27"/>
          <p:cNvSpPr txBox="1"/>
          <p:nvPr/>
        </p:nvSpPr>
        <p:spPr>
          <a:xfrm>
            <a:off x="6037797" y="2937085"/>
            <a:ext cx="475964" cy="461665"/>
          </a:xfrm>
          <a:prstGeom prst="rect">
            <a:avLst/>
          </a:prstGeom>
          <a:solidFill>
            <a:schemeClr val="accent6">
              <a:lumMod val="40000"/>
              <a:lumOff val="60000"/>
            </a:schemeClr>
          </a:solidFill>
        </p:spPr>
        <p:txBody>
          <a:bodyPr wrap="none" rtlCol="0">
            <a:spAutoFit/>
          </a:bodyPr>
          <a:lstStyle/>
          <a:p>
            <a:r>
              <a:rPr lang="en-US" sz="2400" dirty="0" smtClean="0">
                <a:latin typeface="Times New Roman" pitchFamily="18" charset="0"/>
                <a:cs typeface="Times New Roman" pitchFamily="18" charset="0"/>
              </a:rPr>
              <a:t>Y-</a:t>
            </a:r>
            <a:endParaRPr lang="en-US" sz="2400" dirty="0">
              <a:latin typeface="Times New Roman" pitchFamily="18" charset="0"/>
              <a:cs typeface="Times New Roman" pitchFamily="18" charset="0"/>
            </a:endParaRPr>
          </a:p>
        </p:txBody>
      </p:sp>
      <p:sp>
        <p:nvSpPr>
          <p:cNvPr id="6" name="TextBox 5"/>
          <p:cNvSpPr txBox="1"/>
          <p:nvPr/>
        </p:nvSpPr>
        <p:spPr>
          <a:xfrm>
            <a:off x="354842" y="2370575"/>
            <a:ext cx="978658" cy="707886"/>
          </a:xfrm>
          <a:prstGeom prst="rect">
            <a:avLst/>
          </a:prstGeom>
          <a:solidFill>
            <a:schemeClr val="accent3">
              <a:lumMod val="60000"/>
              <a:lumOff val="40000"/>
            </a:schemeClr>
          </a:solidFill>
        </p:spPr>
        <p:txBody>
          <a:bodyPr wrap="square" rtlCol="0">
            <a:spAutoFit/>
          </a:bodyPr>
          <a:lstStyle/>
          <a:p>
            <a:r>
              <a:rPr lang="en-US" sz="2000" dirty="0" smtClean="0">
                <a:latin typeface="Times New Roman" pitchFamily="18" charset="0"/>
                <a:cs typeface="Times New Roman" pitchFamily="18" charset="0"/>
              </a:rPr>
              <a:t>15,000 </a:t>
            </a:r>
            <a:r>
              <a:rPr lang="en-US" sz="2000" dirty="0" err="1" smtClean="0">
                <a:latin typeface="Times New Roman" pitchFamily="18" charset="0"/>
                <a:cs typeface="Times New Roman" pitchFamily="18" charset="0"/>
              </a:rPr>
              <a:t>ybp</a:t>
            </a:r>
            <a:endParaRPr lang="en-US" sz="2000" dirty="0">
              <a:latin typeface="Times New Roman" pitchFamily="18" charset="0"/>
              <a:cs typeface="Times New Roman" pitchFamily="18" charset="0"/>
            </a:endParaRPr>
          </a:p>
        </p:txBody>
      </p:sp>
    </p:spTree>
    <p:custDataLst>
      <p:tags r:id="rId1"/>
    </p:custDataLst>
  </p:cSld>
  <p:clrMapOvr>
    <a:masterClrMapping/>
  </p:clrMapOvr>
  <p:transition advTm="12671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60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1" presetClass="entr" presetSubtype="0" fill="hold" grpId="0" nodeType="withEffect">
                                  <p:stCondLst>
                                    <p:cond delay="50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0" nodeType="afterEffect">
                                  <p:stCondLst>
                                    <p:cond delay="50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1600"/>
                                  </p:stCondLst>
                                  <p:childTnLst>
                                    <p:set>
                                      <p:cBhvr>
                                        <p:cTn id="24" dur="1" fill="hold">
                                          <p:stCondLst>
                                            <p:cond delay="0"/>
                                          </p:stCondLst>
                                        </p:cTn>
                                        <p:tgtEl>
                                          <p:spTgt spid="7"/>
                                        </p:tgtEl>
                                        <p:attrNameLst>
                                          <p:attrName>style.visibility</p:attrName>
                                        </p:attrNameLst>
                                      </p:cBhvr>
                                      <p:to>
                                        <p:strVal val="visible"/>
                                      </p:to>
                                    </p:set>
                                  </p:childTnLst>
                                </p:cTn>
                              </p:par>
                            </p:childTnLst>
                          </p:cTn>
                        </p:par>
                        <p:par>
                          <p:cTn id="25" fill="hold">
                            <p:stCondLst>
                              <p:cond delay="1600"/>
                            </p:stCondLst>
                            <p:childTnLst>
                              <p:par>
                                <p:cTn id="26" presetID="55" presetClass="entr" presetSubtype="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strVal val="#ppt_w*0.70"/>
                                          </p:val>
                                        </p:tav>
                                        <p:tav tm="100000">
                                          <p:val>
                                            <p:strVal val="#ppt_w"/>
                                          </p:val>
                                        </p:tav>
                                      </p:tavLst>
                                    </p:anim>
                                    <p:anim calcmode="lin" valueType="num">
                                      <p:cBhvr>
                                        <p:cTn id="29" dur="1000" fill="hold"/>
                                        <p:tgtEl>
                                          <p:spTgt spid="28"/>
                                        </p:tgtEl>
                                        <p:attrNameLst>
                                          <p:attrName>ppt_h</p:attrName>
                                        </p:attrNameLst>
                                      </p:cBhvr>
                                      <p:tavLst>
                                        <p:tav tm="0">
                                          <p:val>
                                            <p:strVal val="#ppt_h"/>
                                          </p:val>
                                        </p:tav>
                                        <p:tav tm="100000">
                                          <p:val>
                                            <p:strVal val="#ppt_h"/>
                                          </p:val>
                                        </p:tav>
                                      </p:tavLst>
                                    </p:anim>
                                    <p:animEffect transition="in" filter="fade">
                                      <p:cBhvr>
                                        <p:cTn id="30" dur="1000"/>
                                        <p:tgtEl>
                                          <p:spTgt spid="28"/>
                                        </p:tgtEl>
                                      </p:cBhvr>
                                    </p:animEffect>
                                  </p:childTnLst>
                                </p:cTn>
                              </p:par>
                            </p:childTnLst>
                          </p:cTn>
                        </p:par>
                        <p:par>
                          <p:cTn id="31" fill="hold">
                            <p:stCondLst>
                              <p:cond delay="2600"/>
                            </p:stCondLst>
                            <p:childTnLst>
                              <p:par>
                                <p:cTn id="32" presetID="10" presetClass="exit" presetSubtype="0" fill="hold" nodeType="afterEffect">
                                  <p:stCondLst>
                                    <p:cond delay="0"/>
                                  </p:stCondLst>
                                  <p:childTnLst>
                                    <p:animEffect transition="out" filter="fade">
                                      <p:cBhvr>
                                        <p:cTn id="33" dur="2000"/>
                                        <p:tgtEl>
                                          <p:spTgt spid="27"/>
                                        </p:tgtEl>
                                      </p:cBhvr>
                                    </p:animEffect>
                                    <p:set>
                                      <p:cBhvr>
                                        <p:cTn id="34" dur="1" fill="hold">
                                          <p:stCondLst>
                                            <p:cond delay="1999"/>
                                          </p:stCondLst>
                                        </p:cTn>
                                        <p:tgtEl>
                                          <p:spTgt spid="27"/>
                                        </p:tgtEl>
                                        <p:attrNameLst>
                                          <p:attrName>style.visibility</p:attrName>
                                        </p:attrNameLst>
                                      </p:cBhvr>
                                      <p:to>
                                        <p:strVal val="hidden"/>
                                      </p:to>
                                    </p:set>
                                  </p:childTnLst>
                                </p:cTn>
                              </p:par>
                              <p:par>
                                <p:cTn id="35" presetID="1" presetClass="entr" presetSubtype="0" fill="hold" grpId="0" nodeType="withEffect">
                                  <p:stCondLst>
                                    <p:cond delay="80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par>
                          <p:cTn id="41" fill="hold">
                            <p:stCondLst>
                              <p:cond delay="0"/>
                            </p:stCondLst>
                            <p:childTnLst>
                              <p:par>
                                <p:cTn id="42" presetID="22" presetClass="entr" presetSubtype="8" fill="hold" nodeType="afterEffect">
                                  <p:stCondLst>
                                    <p:cond delay="500"/>
                                  </p:stCondLst>
                                  <p:childTnLst>
                                    <p:set>
                                      <p:cBhvr>
                                        <p:cTn id="43" dur="1" fill="hold">
                                          <p:stCondLst>
                                            <p:cond delay="0"/>
                                          </p:stCondLst>
                                        </p:cTn>
                                        <p:tgtEl>
                                          <p:spTgt spid="25"/>
                                        </p:tgtEl>
                                        <p:attrNameLst>
                                          <p:attrName>style.visibility</p:attrName>
                                        </p:attrNameLst>
                                      </p:cBhvr>
                                      <p:to>
                                        <p:strVal val="visible"/>
                                      </p:to>
                                    </p:set>
                                    <p:animEffect transition="in" filter="wipe(left)">
                                      <p:cBhvr>
                                        <p:cTn id="44" dur="10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1"/>
                                        </p:tgtEl>
                                        <p:attrNameLst>
                                          <p:attrName>style.visibility</p:attrName>
                                        </p:attrNameLst>
                                      </p:cBhvr>
                                      <p:to>
                                        <p:strVal val="visible"/>
                                      </p:to>
                                    </p:set>
                                  </p:childTnLst>
                                </p:cTn>
                              </p:par>
                            </p:childTnLst>
                          </p:cTn>
                        </p:par>
                        <p:par>
                          <p:cTn id="65" fill="hold">
                            <p:stCondLst>
                              <p:cond delay="0"/>
                            </p:stCondLst>
                            <p:childTnLst>
                              <p:par>
                                <p:cTn id="66" presetID="22" presetClass="entr" presetSubtype="8" fill="hold" grpId="0" nodeType="afterEffect">
                                  <p:stCondLst>
                                    <p:cond delay="500"/>
                                  </p:stCondLst>
                                  <p:childTnLst>
                                    <p:set>
                                      <p:cBhvr>
                                        <p:cTn id="67" dur="1" fill="hold">
                                          <p:stCondLst>
                                            <p:cond delay="0"/>
                                          </p:stCondLst>
                                        </p:cTn>
                                        <p:tgtEl>
                                          <p:spTgt spid="17"/>
                                        </p:tgtEl>
                                        <p:attrNameLst>
                                          <p:attrName>style.visibility</p:attrName>
                                        </p:attrNameLst>
                                      </p:cBhvr>
                                      <p:to>
                                        <p:strVal val="visible"/>
                                      </p:to>
                                    </p:set>
                                    <p:animEffect transition="in" filter="wipe(left)">
                                      <p:cBhvr>
                                        <p:cTn id="68" dur="2000"/>
                                        <p:tgtEl>
                                          <p:spTgt spid="17"/>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2"/>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P spid="9" grpId="0" animBg="1"/>
      <p:bldP spid="10" grpId="0" animBg="1"/>
      <p:bldP spid="11" grpId="0" animBg="1"/>
      <p:bldP spid="12" grpId="0"/>
      <p:bldP spid="13" grpId="0" animBg="1"/>
      <p:bldP spid="14" grpId="0" animBg="1"/>
      <p:bldP spid="15" grpId="0" animBg="1"/>
      <p:bldP spid="16" grpId="0" animBg="1"/>
      <p:bldP spid="17" grpId="0" animBg="1"/>
      <p:bldP spid="5" grpId="0" animBg="1"/>
      <p:bldP spid="20" grpId="0" animBg="1"/>
      <p:bldP spid="21" grpId="0" animBg="1"/>
      <p:bldP spid="22" grpId="0" animBg="1"/>
      <p:bldP spid="23" grpId="0" animBg="1"/>
      <p:bldP spid="24" grpId="0" animBg="1"/>
      <p:bldP spid="26"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7162"/>
            <a:ext cx="8229600" cy="1143000"/>
          </a:xfrm>
        </p:spPr>
        <p:txBody>
          <a:bodyPr/>
          <a:lstStyle/>
          <a:p>
            <a:r>
              <a:rPr lang="en-US" dirty="0" smtClean="0">
                <a:latin typeface="Times New Roman" pitchFamily="18" charset="0"/>
                <a:cs typeface="Times New Roman" pitchFamily="18" charset="0"/>
              </a:rPr>
              <a:t>§1. Stories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139700" y="850900"/>
            <a:ext cx="8890000" cy="4525963"/>
          </a:xfrm>
        </p:spPr>
        <p:txBody>
          <a:bodyPr/>
          <a:lstStyle/>
          <a:p>
            <a:r>
              <a:rPr lang="en-US" dirty="0" smtClean="0">
                <a:latin typeface="Times New Roman" pitchFamily="18" charset="0"/>
                <a:cs typeface="Times New Roman" pitchFamily="18" charset="0"/>
              </a:rPr>
              <a:t>Y </a:t>
            </a:r>
            <a:r>
              <a:rPr lang="en-US" dirty="0" err="1" smtClean="0">
                <a:latin typeface="Times New Roman" pitchFamily="18" charset="0"/>
                <a:cs typeface="Times New Roman" pitchFamily="18" charset="0"/>
              </a:rPr>
              <a:t>haplotype</a:t>
            </a:r>
            <a:r>
              <a:rPr lang="en-US" dirty="0" smtClean="0">
                <a:latin typeface="Times New Roman" pitchFamily="18" charset="0"/>
                <a:cs typeface="Times New Roman" pitchFamily="18" charset="0"/>
              </a:rPr>
              <a:t> evidence – the “geography” problem</a:t>
            </a:r>
          </a:p>
          <a:p>
            <a:pPr lvl="1"/>
            <a:r>
              <a:rPr lang="en-US" dirty="0" smtClean="0">
                <a:latin typeface="Times New Roman" pitchFamily="18" charset="0"/>
                <a:cs typeface="Times New Roman" pitchFamily="18" charset="0"/>
              </a:rPr>
              <a:t>Tribe is less Y-diverse</a:t>
            </a:r>
          </a:p>
          <a:p>
            <a:pPr lvl="1"/>
            <a:r>
              <a:rPr lang="en-US" dirty="0" smtClean="0">
                <a:latin typeface="Times New Roman" pitchFamily="18" charset="0"/>
                <a:cs typeface="Times New Roman" pitchFamily="18" charset="0"/>
              </a:rPr>
              <a:t>Tribe-specific Y </a:t>
            </a:r>
            <a:r>
              <a:rPr lang="en-US" dirty="0" err="1" smtClean="0">
                <a:latin typeface="Times New Roman" pitchFamily="18" charset="0"/>
                <a:cs typeface="Times New Roman" pitchFamily="18" charset="0"/>
              </a:rPr>
              <a:t>haplotypes</a:t>
            </a:r>
            <a:endParaRPr lang="en-US" dirty="0" smtClean="0">
              <a:latin typeface="Times New Roman" pitchFamily="18" charset="0"/>
              <a:cs typeface="Times New Roman" pitchFamily="18" charset="0"/>
            </a:endParaRPr>
          </a:p>
          <a:p>
            <a:pPr lvl="1"/>
            <a:r>
              <a:rPr lang="en-US" dirty="0" smtClean="0">
                <a:latin typeface="Times New Roman" pitchFamily="18" charset="0"/>
                <a:cs typeface="Times New Roman" pitchFamily="18" charset="0"/>
              </a:rPr>
              <a:t>What if pooled Native American is only reference data?</a:t>
            </a:r>
          </a:p>
          <a:p>
            <a:r>
              <a:rPr lang="en-US" dirty="0" smtClean="0">
                <a:latin typeface="Times New Roman" pitchFamily="18" charset="0"/>
                <a:cs typeface="Times New Roman" pitchFamily="18" charset="0"/>
              </a:rPr>
              <a:t>Court testimony &amp; confusion</a:t>
            </a:r>
          </a:p>
          <a:p>
            <a:pPr lvl="1"/>
            <a:r>
              <a:rPr lang="en-US" dirty="0" smtClean="0">
                <a:latin typeface="Times New Roman" pitchFamily="18" charset="0"/>
                <a:cs typeface="Times New Roman" pitchFamily="18" charset="0"/>
              </a:rPr>
              <a:t>Lab analysts reasonably assume </a:t>
            </a:r>
            <a:r>
              <a:rPr lang="el-GR" dirty="0" smtClean="0">
                <a:latin typeface="Times New Roman" pitchFamily="18" charset="0"/>
                <a:cs typeface="Times New Roman" pitchFamily="18" charset="0"/>
              </a:rPr>
              <a:t>θ</a:t>
            </a:r>
            <a:r>
              <a:rPr lang="en-US" dirty="0" smtClean="0">
                <a:latin typeface="Times New Roman" pitchFamily="18" charset="0"/>
                <a:cs typeface="Times New Roman" pitchFamily="18" charset="0"/>
              </a:rPr>
              <a:t> in SWGDAM formula must mean something, guess that it solves Native American tribe problem.</a:t>
            </a:r>
            <a:endParaRPr lang="en-US" i="1"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11/26/2018</a:t>
            </a:fld>
            <a:endParaRPr lang="en-US"/>
          </a:p>
        </p:txBody>
      </p:sp>
    </p:spTree>
  </p:cSld>
  <p:clrMapOvr>
    <a:masterClrMapping/>
  </p:clrMapOvr>
  <p:transition advTm="137046"/>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§2. The culprit</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00700"/>
            <a:ext cx="8229600" cy="4525963"/>
          </a:xfrm>
        </p:spPr>
        <p:txBody>
          <a:bodyPr/>
          <a:lstStyle/>
          <a:p>
            <a:r>
              <a:rPr lang="en-US" sz="2800" dirty="0" smtClean="0">
                <a:latin typeface="Times New Roman" pitchFamily="18" charset="0"/>
                <a:cs typeface="Times New Roman" pitchFamily="18" charset="0"/>
              </a:rPr>
              <a:t>SWGDAM recommended formula to account for “population substructure” </a:t>
            </a:r>
          </a:p>
          <a:p>
            <a:pPr lvl="1"/>
            <a:r>
              <a:rPr lang="en-US" sz="2400" dirty="0" smtClean="0">
                <a:latin typeface="Times New Roman" pitchFamily="18" charset="0"/>
                <a:cs typeface="Times New Roman" pitchFamily="18" charset="0"/>
              </a:rPr>
              <a:t>“It is recognized that population substructure exists for Y-STR </a:t>
            </a:r>
            <a:r>
              <a:rPr lang="en-US" sz="2400" dirty="0" err="1" smtClean="0">
                <a:latin typeface="Times New Roman" pitchFamily="18" charset="0"/>
                <a:cs typeface="Times New Roman" pitchFamily="18" charset="0"/>
              </a:rPr>
              <a:t>haplotypes</a:t>
            </a:r>
            <a:r>
              <a:rPr lang="en-US" sz="2400" dirty="0" smtClean="0">
                <a:latin typeface="Times New Roman" pitchFamily="18" charset="0"/>
                <a:cs typeface="Times New Roman" pitchFamily="18" charset="0"/>
              </a:rPr>
              <a:t>.”</a:t>
            </a:r>
          </a:p>
          <a:p>
            <a:r>
              <a:rPr lang="en-US" sz="2800" dirty="0" smtClean="0">
                <a:latin typeface="Times New Roman" pitchFamily="18" charset="0"/>
                <a:cs typeface="Times New Roman" pitchFamily="18" charset="0"/>
              </a:rPr>
              <a:t>Pr(</a:t>
            </a:r>
            <a:r>
              <a:rPr lang="en-US" sz="2800" b="1" i="1" dirty="0" smtClean="0">
                <a:solidFill>
                  <a:schemeClr val="accent2"/>
                </a:solidFill>
                <a:latin typeface="Times New Roman" pitchFamily="18" charset="0"/>
                <a:cs typeface="Times New Roman" pitchFamily="18" charset="0"/>
              </a:rPr>
              <a:t>A</a:t>
            </a:r>
            <a:r>
              <a:rPr lang="en-US" sz="2800" i="1" dirty="0" smtClean="0">
                <a:latin typeface="Times New Roman" pitchFamily="18" charset="0"/>
                <a:cs typeface="Times New Roman" pitchFamily="18" charset="0"/>
              </a:rPr>
              <a:t>│</a:t>
            </a:r>
            <a:r>
              <a:rPr lang="en-US" sz="2800" b="1" i="1" dirty="0" smtClean="0">
                <a:solidFill>
                  <a:schemeClr val="tx2"/>
                </a:solidFill>
                <a:latin typeface="Times New Roman" pitchFamily="18" charset="0"/>
                <a:cs typeface="Times New Roman" pitchFamily="18" charset="0"/>
              </a:rPr>
              <a:t>A</a:t>
            </a:r>
            <a:r>
              <a:rPr lang="en-US" sz="2800" dirty="0" smtClean="0">
                <a:latin typeface="Times New Roman" pitchFamily="18" charset="0"/>
                <a:cs typeface="Times New Roman" pitchFamily="18" charset="0"/>
              </a:rPr>
              <a:t>)</a:t>
            </a:r>
            <a:r>
              <a:rPr lang="en-US" sz="2800" i="1" dirty="0" smtClean="0">
                <a:latin typeface="Times New Roman" pitchFamily="18" charset="0"/>
                <a:cs typeface="Times New Roman" pitchFamily="18" charset="0"/>
              </a:rPr>
              <a:t> = </a:t>
            </a:r>
            <a:r>
              <a:rPr lang="el-GR" sz="2800" dirty="0" smtClean="0">
                <a:latin typeface="Times New Roman" pitchFamily="18" charset="0"/>
                <a:cs typeface="Times New Roman" pitchFamily="18" charset="0"/>
              </a:rPr>
              <a:t>θ</a:t>
            </a:r>
            <a:r>
              <a:rPr lang="el-GR" sz="2800" i="1" dirty="0" smtClean="0">
                <a:latin typeface="Times New Roman" pitchFamily="18" charset="0"/>
                <a:cs typeface="Times New Roman" pitchFamily="18" charset="0"/>
              </a:rPr>
              <a:t> </a:t>
            </a:r>
            <a:r>
              <a:rPr lang="el-GR" sz="2800" dirty="0" smtClean="0">
                <a:latin typeface="Times New Roman" pitchFamily="18" charset="0"/>
                <a:cs typeface="Times New Roman" pitchFamily="18" charset="0"/>
              </a:rPr>
              <a:t>+ (1 – θ) </a:t>
            </a:r>
            <a:r>
              <a:rPr lang="en-US" sz="2800" b="1" i="1" dirty="0" err="1" smtClean="0">
                <a:solidFill>
                  <a:srgbClr val="C00000"/>
                </a:solidFill>
                <a:latin typeface="Times New Roman" pitchFamily="18" charset="0"/>
                <a:cs typeface="Times New Roman" pitchFamily="18" charset="0"/>
              </a:rPr>
              <a:t>p</a:t>
            </a:r>
            <a:r>
              <a:rPr lang="en-US" sz="2800" b="1" i="1" baseline="-25000" dirty="0" err="1" smtClean="0">
                <a:solidFill>
                  <a:srgbClr val="C00000"/>
                </a:solidFill>
                <a:latin typeface="Times New Roman" pitchFamily="18" charset="0"/>
                <a:cs typeface="Times New Roman" pitchFamily="18" charset="0"/>
              </a:rPr>
              <a:t>A</a:t>
            </a:r>
            <a:r>
              <a:rPr lang="en-US" sz="2800" i="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(SWGDAM </a:t>
            </a:r>
            <a:r>
              <a:rPr lang="en-US" sz="2800" dirty="0" err="1" smtClean="0">
                <a:latin typeface="Times New Roman" pitchFamily="18" charset="0"/>
                <a:cs typeface="Times New Roman" pitchFamily="18" charset="0"/>
              </a:rPr>
              <a:t>Eq</a:t>
            </a:r>
            <a:r>
              <a:rPr lang="en-US" sz="2800" dirty="0" smtClean="0">
                <a:latin typeface="Times New Roman" pitchFamily="18" charset="0"/>
                <a:cs typeface="Times New Roman" pitchFamily="18" charset="0"/>
              </a:rPr>
              <a:t> 3)</a:t>
            </a:r>
          </a:p>
          <a:p>
            <a:pPr lvl="1"/>
            <a:r>
              <a:rPr lang="en-US" sz="2400" dirty="0" smtClean="0">
                <a:latin typeface="Times New Roman" pitchFamily="18" charset="0"/>
                <a:cs typeface="Times New Roman" pitchFamily="18" charset="0"/>
              </a:rPr>
              <a:t>Derivation: guessed by analogy, invalid analogy.</a:t>
            </a:r>
          </a:p>
          <a:p>
            <a:pPr lvl="2"/>
            <a:r>
              <a:rPr lang="en-US" sz="2000" dirty="0" smtClean="0">
                <a:latin typeface="Times New Roman" pitchFamily="18" charset="0"/>
                <a:cs typeface="Times New Roman" pitchFamily="18" charset="0"/>
              </a:rPr>
              <a:t>Analogy with </a:t>
            </a:r>
            <a:r>
              <a:rPr lang="en-US" sz="2000" dirty="0" err="1" smtClean="0">
                <a:latin typeface="Times New Roman" pitchFamily="18" charset="0"/>
                <a:cs typeface="Times New Roman" pitchFamily="18" charset="0"/>
              </a:rPr>
              <a:t>autosomal</a:t>
            </a:r>
            <a:r>
              <a:rPr lang="en-US" sz="2000" dirty="0" smtClean="0">
                <a:latin typeface="Times New Roman" pitchFamily="18" charset="0"/>
                <a:cs typeface="Times New Roman" pitchFamily="18" charset="0"/>
              </a:rPr>
              <a:t> formula based on </a:t>
            </a:r>
            <a:r>
              <a:rPr lang="en-US" sz="2000" dirty="0" err="1" smtClean="0">
                <a:latin typeface="Times New Roman" pitchFamily="18" charset="0"/>
                <a:cs typeface="Times New Roman" pitchFamily="18" charset="0"/>
              </a:rPr>
              <a:t>autosomal</a:t>
            </a:r>
            <a:r>
              <a:rPr lang="en-US" sz="2000" dirty="0" smtClean="0">
                <a:latin typeface="Times New Roman" pitchFamily="18" charset="0"/>
                <a:cs typeface="Times New Roman" pitchFamily="18" charset="0"/>
              </a:rPr>
              <a:t> definition: “population substructure” = result of preferential mating</a:t>
            </a:r>
          </a:p>
          <a:p>
            <a:pPr lvl="1"/>
            <a:r>
              <a:rPr lang="en-US" sz="2400" dirty="0" smtClean="0">
                <a:latin typeface="Times New Roman" pitchFamily="18" charset="0"/>
                <a:cs typeface="Times New Roman" pitchFamily="18" charset="0"/>
              </a:rPr>
              <a:t>mathematics not invited</a:t>
            </a:r>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11/26/2018</a:t>
            </a:fld>
            <a:endParaRPr lang="en-US"/>
          </a:p>
        </p:txBody>
      </p:sp>
      <p:sp>
        <p:nvSpPr>
          <p:cNvPr id="5" name="Rectangle 4"/>
          <p:cNvSpPr/>
          <p:nvPr/>
        </p:nvSpPr>
        <p:spPr>
          <a:xfrm>
            <a:off x="5353396" y="5184022"/>
            <a:ext cx="3059086" cy="923330"/>
          </a:xfrm>
          <a:prstGeom prst="rect">
            <a:avLst/>
          </a:prstGeom>
          <a:ln>
            <a:solidFill>
              <a:schemeClr val="accent1"/>
            </a:solidFill>
          </a:ln>
        </p:spPr>
        <p:txBody>
          <a:bodyPr wrap="square">
            <a:spAutoFit/>
          </a:bodyPr>
          <a:lstStyle/>
          <a:p>
            <a:r>
              <a:rPr lang="en-US" dirty="0" smtClean="0">
                <a:latin typeface="Times New Roman" pitchFamily="18" charset="0"/>
                <a:cs typeface="Times New Roman" pitchFamily="18" charset="0"/>
              </a:rPr>
              <a:t>(SWGDAM: FBI’s </a:t>
            </a:r>
          </a:p>
          <a:p>
            <a:r>
              <a:rPr lang="en-US" dirty="0" smtClean="0">
                <a:latin typeface="Times New Roman" pitchFamily="18" charset="0"/>
                <a:cs typeface="Times New Roman" pitchFamily="18" charset="0"/>
              </a:rPr>
              <a:t>Scientific Working Group on DNA Analysis Methods) </a:t>
            </a:r>
            <a:endParaRPr lang="en-US" dirty="0"/>
          </a:p>
        </p:txBody>
      </p:sp>
    </p:spTree>
  </p:cSld>
  <p:clrMapOvr>
    <a:masterClrMapping/>
  </p:clrMapOvr>
  <p:transition advTm="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6388" y="1127761"/>
            <a:ext cx="4273550" cy="733864"/>
          </a:xfrm>
          <a:ln w="19050">
            <a:solidFill>
              <a:srgbClr val="190F9D"/>
            </a:solidFill>
          </a:ln>
        </p:spPr>
        <p:txBody>
          <a:bodyPr/>
          <a:lstStyle/>
          <a:p>
            <a:r>
              <a:rPr lang="en-US" sz="2000" dirty="0" smtClean="0">
                <a:latin typeface="Times New Roman" pitchFamily="18" charset="0"/>
                <a:cs typeface="Times New Roman" pitchFamily="18" charset="0"/>
              </a:rPr>
              <a:t>Request SWGDAM for information</a:t>
            </a:r>
            <a:r>
              <a:rPr lang="en-US" sz="2000" b="0" dirty="0" smtClean="0">
                <a:latin typeface="Times New Roman" pitchFamily="18" charset="0"/>
                <a:cs typeface="Times New Roman" pitchFamily="18" charset="0"/>
              </a:rPr>
              <a:t> by email Jan 8 to SWGDAM chairman</a:t>
            </a:r>
            <a:endParaRPr lang="en-US" sz="2000" dirty="0">
              <a:latin typeface="Times New Roman" pitchFamily="18" charset="0"/>
              <a:cs typeface="Times New Roman" pitchFamily="18" charset="0"/>
            </a:endParaRPr>
          </a:p>
        </p:txBody>
      </p:sp>
      <p:sp>
        <p:nvSpPr>
          <p:cNvPr id="4" name="Content Placeholder 3"/>
          <p:cNvSpPr>
            <a:spLocks noGrp="1"/>
          </p:cNvSpPr>
          <p:nvPr>
            <p:ph sz="half" idx="2"/>
          </p:nvPr>
        </p:nvSpPr>
        <p:spPr>
          <a:xfrm>
            <a:off x="306388" y="1860452"/>
            <a:ext cx="4273550" cy="4226023"/>
          </a:xfrm>
          <a:ln>
            <a:solidFill>
              <a:srgbClr val="190F9D"/>
            </a:solidFill>
          </a:ln>
        </p:spPr>
        <p:txBody>
          <a:bodyPr/>
          <a:lstStyle/>
          <a:p>
            <a:pPr>
              <a:spcBef>
                <a:spcPts val="0"/>
              </a:spcBef>
              <a:spcAft>
                <a:spcPts val="900"/>
              </a:spcAft>
              <a:buNone/>
            </a:pPr>
            <a:r>
              <a:rPr lang="en-US" sz="2000" dirty="0" smtClean="0">
                <a:latin typeface="Times New Roman" pitchFamily="18" charset="0"/>
                <a:cs typeface="Times New Roman" pitchFamily="18" charset="0"/>
              </a:rPr>
              <a:t>I'm … interested in the </a:t>
            </a:r>
            <a:r>
              <a:rPr lang="el-GR" sz="2000" dirty="0" smtClean="0">
                <a:latin typeface="Times New Roman" pitchFamily="18" charset="0"/>
                <a:cs typeface="Times New Roman" pitchFamily="18" charset="0"/>
              </a:rPr>
              <a:t>θ</a:t>
            </a:r>
            <a:r>
              <a:rPr lang="en-US" sz="2000" dirty="0" smtClean="0">
                <a:latin typeface="Times New Roman" pitchFamily="18" charset="0"/>
                <a:cs typeface="Times New Roman" pitchFamily="18" charset="0"/>
              </a:rPr>
              <a:t> ideas in §10.3</a:t>
            </a:r>
          </a:p>
          <a:p>
            <a:pPr marL="0" indent="0">
              <a:spcBef>
                <a:spcPts val="0"/>
              </a:spcBef>
              <a:spcAft>
                <a:spcPts val="900"/>
              </a:spcAft>
              <a:buNone/>
            </a:pPr>
            <a:r>
              <a:rPr lang="en-US" sz="2000" dirty="0" smtClean="0">
                <a:latin typeface="Times New Roman" pitchFamily="18" charset="0"/>
                <a:cs typeface="Times New Roman" pitchFamily="18" charset="0"/>
              </a:rPr>
              <a:t>I'm writing … to give the committee an opportunity to justify the published recommendations.</a:t>
            </a:r>
          </a:p>
          <a:p>
            <a:pPr>
              <a:spcBef>
                <a:spcPts val="0"/>
              </a:spcBef>
              <a:spcAft>
                <a:spcPts val="900"/>
              </a:spcAft>
              <a:buNone/>
            </a:pPr>
            <a:r>
              <a:rPr lang="en-US" sz="2000" dirty="0" smtClean="0">
                <a:latin typeface="Times New Roman" pitchFamily="18" charset="0"/>
                <a:cs typeface="Times New Roman" pitchFamily="18" charset="0"/>
              </a:rPr>
              <a:t>… what is the justification or provenance of </a:t>
            </a:r>
            <a:r>
              <a:rPr lang="en-US" sz="2000" dirty="0" err="1" smtClean="0">
                <a:latin typeface="Times New Roman" pitchFamily="18" charset="0"/>
                <a:cs typeface="Times New Roman" pitchFamily="18" charset="0"/>
              </a:rPr>
              <a:t>Eq</a:t>
            </a:r>
            <a:r>
              <a:rPr lang="en-US" sz="2000" dirty="0" smtClean="0">
                <a:latin typeface="Times New Roman" pitchFamily="18" charset="0"/>
                <a:cs typeface="Times New Roman" pitchFamily="18" charset="0"/>
              </a:rPr>
              <a:t> 3?</a:t>
            </a:r>
          </a:p>
          <a:p>
            <a:pPr>
              <a:spcBef>
                <a:spcPts val="0"/>
              </a:spcBef>
              <a:spcAft>
                <a:spcPts val="900"/>
              </a:spcAft>
              <a:buNone/>
            </a:pPr>
            <a:r>
              <a:rPr lang="en-US" sz="2000" dirty="0" smtClean="0">
                <a:latin typeface="Times New Roman" pitchFamily="18" charset="0"/>
                <a:cs typeface="Times New Roman" pitchFamily="18" charset="0"/>
              </a:rPr>
              <a:t>Who is responsible for the writing in the section?</a:t>
            </a:r>
          </a:p>
          <a:p>
            <a:pPr>
              <a:spcBef>
                <a:spcPts val="0"/>
              </a:spcBef>
              <a:spcAft>
                <a:spcPts val="900"/>
              </a:spcAft>
              <a:buNone/>
            </a:pPr>
            <a:r>
              <a:rPr lang="en-US" sz="2000" dirty="0" smtClean="0">
                <a:latin typeface="Times New Roman" pitchFamily="18" charset="0"/>
                <a:cs typeface="Times New Roman" pitchFamily="18" charset="0"/>
              </a:rPr>
              <a:t>How exactly is </a:t>
            </a:r>
            <a:r>
              <a:rPr lang="el-GR" sz="2000" dirty="0" smtClean="0">
                <a:latin typeface="Times New Roman" pitchFamily="18" charset="0"/>
                <a:cs typeface="Times New Roman" pitchFamily="18" charset="0"/>
              </a:rPr>
              <a:t>θ</a:t>
            </a:r>
            <a:r>
              <a:rPr lang="en-US" sz="2000" dirty="0" smtClean="0">
                <a:latin typeface="Times New Roman" pitchFamily="18" charset="0"/>
                <a:cs typeface="Times New Roman" pitchFamily="18" charset="0"/>
              </a:rPr>
              <a:t> calculated?</a:t>
            </a:r>
          </a:p>
          <a:p>
            <a:pPr>
              <a:spcBef>
                <a:spcPts val="0"/>
              </a:spcBef>
              <a:spcAft>
                <a:spcPts val="900"/>
              </a:spcAft>
              <a:buNone/>
            </a:pPr>
            <a:r>
              <a:rPr lang="en-US" sz="2000" dirty="0" smtClean="0">
                <a:latin typeface="Times New Roman" pitchFamily="18" charset="0"/>
                <a:cs typeface="Times New Roman" pitchFamily="18" charset="0"/>
              </a:rPr>
              <a:t>… I have spoken several times with Bruce Weir on this subject.</a:t>
            </a:r>
          </a:p>
          <a:p>
            <a:pPr>
              <a:buNone/>
            </a:pPr>
            <a:endParaRPr lang="en-US" sz="2000" dirty="0"/>
          </a:p>
        </p:txBody>
      </p:sp>
      <p:sp>
        <p:nvSpPr>
          <p:cNvPr id="5" name="Text Placeholder 4"/>
          <p:cNvSpPr>
            <a:spLocks noGrp="1"/>
          </p:cNvSpPr>
          <p:nvPr>
            <p:ph type="body" sz="quarter" idx="3"/>
          </p:nvPr>
        </p:nvSpPr>
        <p:spPr>
          <a:xfrm>
            <a:off x="5103812" y="1158239"/>
            <a:ext cx="3598863" cy="670561"/>
          </a:xfrm>
          <a:ln w="19050">
            <a:solidFill>
              <a:srgbClr val="190F9D"/>
            </a:solidFill>
          </a:ln>
        </p:spPr>
        <p:txBody>
          <a:bodyPr/>
          <a:lstStyle/>
          <a:p>
            <a:pPr algn="ctr"/>
            <a:r>
              <a:rPr lang="en-US" sz="2000" dirty="0" smtClean="0">
                <a:latin typeface="Times New Roman" pitchFamily="18" charset="0"/>
                <a:cs typeface="Times New Roman" pitchFamily="18" charset="0"/>
              </a:rPr>
              <a:t>Information declined</a:t>
            </a:r>
            <a:r>
              <a:rPr lang="en-US" sz="2000" b="0" dirty="0" smtClean="0">
                <a:latin typeface="Times New Roman" pitchFamily="18" charset="0"/>
                <a:cs typeface="Times New Roman" pitchFamily="18" charset="0"/>
              </a:rPr>
              <a:t> Jan 11 email from chairman </a:t>
            </a:r>
            <a:r>
              <a:rPr lang="en-US" sz="2000" b="0" dirty="0" err="1" smtClean="0">
                <a:latin typeface="Times New Roman" pitchFamily="18" charset="0"/>
                <a:cs typeface="Times New Roman" pitchFamily="18" charset="0"/>
              </a:rPr>
              <a:t>Onorato</a:t>
            </a:r>
            <a:endParaRPr lang="en-US" sz="2000" dirty="0">
              <a:latin typeface="Times New Roman" pitchFamily="18" charset="0"/>
              <a:cs typeface="Times New Roman" pitchFamily="18" charset="0"/>
            </a:endParaRPr>
          </a:p>
        </p:txBody>
      </p:sp>
      <p:sp>
        <p:nvSpPr>
          <p:cNvPr id="6" name="Content Placeholder 5"/>
          <p:cNvSpPr>
            <a:spLocks noGrp="1"/>
          </p:cNvSpPr>
          <p:nvPr>
            <p:ph sz="quarter" idx="4"/>
          </p:nvPr>
        </p:nvSpPr>
        <p:spPr>
          <a:xfrm>
            <a:off x="5103813" y="1876744"/>
            <a:ext cx="3598862" cy="2495752"/>
          </a:xfrm>
          <a:ln>
            <a:solidFill>
              <a:srgbClr val="190F9D"/>
            </a:solidFill>
          </a:ln>
        </p:spPr>
        <p:txBody>
          <a:bodyPr/>
          <a:lstStyle/>
          <a:p>
            <a:pPr marL="0" indent="0">
              <a:buNone/>
            </a:pPr>
            <a:r>
              <a:rPr lang="en-US" sz="2200" dirty="0" smtClean="0">
                <a:latin typeface="Times New Roman" pitchFamily="18" charset="0"/>
                <a:cs typeface="Times New Roman" pitchFamily="18" charset="0"/>
              </a:rPr>
              <a:t>… I have reviewed your inquiry with the leadership of SWGDAM and discussed the specifics with the current lineage marker committee. … I believe you have all information we can provide</a:t>
            </a:r>
          </a:p>
          <a:p>
            <a:pPr>
              <a:buNone/>
            </a:pPr>
            <a:endParaRPr lang="en-US" dirty="0"/>
          </a:p>
        </p:txBody>
      </p:sp>
      <p:sp>
        <p:nvSpPr>
          <p:cNvPr id="7" name="Date Placeholder 6"/>
          <p:cNvSpPr>
            <a:spLocks noGrp="1"/>
          </p:cNvSpPr>
          <p:nvPr>
            <p:ph type="dt" sz="half" idx="10"/>
          </p:nvPr>
        </p:nvSpPr>
        <p:spPr>
          <a:xfrm>
            <a:off x="533400" y="6356350"/>
            <a:ext cx="2133600" cy="365125"/>
          </a:xfrm>
        </p:spPr>
        <p:txBody>
          <a:bodyPr/>
          <a:lstStyle/>
          <a:p>
            <a:pPr>
              <a:defRPr/>
            </a:pPr>
            <a:fld id="{36D3D479-0118-4F32-B77B-FB7D668FEEE4}" type="datetime1">
              <a:rPr lang="en-US" smtClean="0"/>
              <a:pPr>
                <a:defRPr/>
              </a:pPr>
              <a:t>11/26/2018</a:t>
            </a:fld>
            <a:endParaRPr lang="en-US"/>
          </a:p>
        </p:txBody>
      </p:sp>
      <p:sp>
        <p:nvSpPr>
          <p:cNvPr id="8" name="TextBox 7"/>
          <p:cNvSpPr txBox="1"/>
          <p:nvPr/>
        </p:nvSpPr>
        <p:spPr>
          <a:xfrm>
            <a:off x="0" y="135237"/>
            <a:ext cx="9144000" cy="584775"/>
          </a:xfrm>
          <a:prstGeom prst="rect">
            <a:avLst/>
          </a:prstGeom>
          <a:noFill/>
        </p:spPr>
        <p:txBody>
          <a:bodyPr wrap="square" rtlCol="0">
            <a:spAutoFit/>
          </a:bodyPr>
          <a:lstStyle/>
          <a:p>
            <a:pPr algn="ctr"/>
            <a:r>
              <a:rPr lang="en-US" sz="3200" u="sng" dirty="0" smtClean="0">
                <a:latin typeface="Times New Roman" pitchFamily="18" charset="0"/>
                <a:cs typeface="Times New Roman" pitchFamily="18" charset="0"/>
              </a:rPr>
              <a:t>What does </a:t>
            </a:r>
            <a:r>
              <a:rPr lang="el-GR" sz="3200" u="sng" dirty="0" smtClean="0">
                <a:latin typeface="Times New Roman" pitchFamily="18" charset="0"/>
                <a:cs typeface="Times New Roman" pitchFamily="18" charset="0"/>
              </a:rPr>
              <a:t>θ</a:t>
            </a:r>
            <a:r>
              <a:rPr lang="en-US" sz="3200" u="sng" dirty="0" smtClean="0">
                <a:latin typeface="Times New Roman" pitchFamily="18" charset="0"/>
                <a:cs typeface="Times New Roman" pitchFamily="18" charset="0"/>
              </a:rPr>
              <a:t> in this formula mean, and do, anyway? </a:t>
            </a:r>
            <a:endParaRPr lang="en-US" sz="3200" u="sng" dirty="0">
              <a:latin typeface="Times New Roman" pitchFamily="18" charset="0"/>
              <a:cs typeface="Times New Roman" pitchFamily="18" charset="0"/>
            </a:endParaRPr>
          </a:p>
        </p:txBody>
      </p:sp>
      <p:sp>
        <p:nvSpPr>
          <p:cNvPr id="10" name="Rectangle 9"/>
          <p:cNvSpPr/>
          <p:nvPr/>
        </p:nvSpPr>
        <p:spPr>
          <a:xfrm>
            <a:off x="5636021" y="5255478"/>
            <a:ext cx="3066654" cy="830997"/>
          </a:xfrm>
          <a:prstGeom prst="rect">
            <a:avLst/>
          </a:prstGeom>
          <a:ln>
            <a:solidFill>
              <a:schemeClr val="accent1"/>
            </a:solidFill>
          </a:ln>
        </p:spPr>
        <p:txBody>
          <a:bodyPr wrap="square">
            <a:spAutoFit/>
          </a:bodyPr>
          <a:lstStyle/>
          <a:p>
            <a:r>
              <a:rPr lang="en-US" sz="1600" dirty="0" smtClean="0">
                <a:latin typeface="Times New Roman" pitchFamily="18" charset="0"/>
                <a:cs typeface="Times New Roman" pitchFamily="18" charset="0"/>
              </a:rPr>
              <a:t>(SWGDAM: FBI’s </a:t>
            </a:r>
          </a:p>
          <a:p>
            <a:r>
              <a:rPr lang="en-US" sz="1600" dirty="0" smtClean="0">
                <a:latin typeface="Times New Roman" pitchFamily="18" charset="0"/>
                <a:cs typeface="Times New Roman" pitchFamily="18" charset="0"/>
              </a:rPr>
              <a:t>Scientific Working Group on DNA Analysis Methods) </a:t>
            </a:r>
            <a:endParaRPr lang="en-US" sz="1600" dirty="0"/>
          </a:p>
        </p:txBody>
      </p:sp>
      <p:sp>
        <p:nvSpPr>
          <p:cNvPr id="11" name="TextBox 10"/>
          <p:cNvSpPr txBox="1"/>
          <p:nvPr/>
        </p:nvSpPr>
        <p:spPr>
          <a:xfrm>
            <a:off x="6232332" y="4588626"/>
            <a:ext cx="1771639" cy="461665"/>
          </a:xfrm>
          <a:prstGeom prst="rect">
            <a:avLst/>
          </a:prstGeom>
          <a:solidFill>
            <a:srgbClr val="FFFF00"/>
          </a:solidFill>
          <a:ln>
            <a:solidFill>
              <a:schemeClr val="accent1">
                <a:lumMod val="50000"/>
              </a:schemeClr>
            </a:solidFill>
          </a:ln>
        </p:spPr>
        <p:txBody>
          <a:bodyPr wrap="none" rtlCol="0">
            <a:spAutoFit/>
          </a:bodyPr>
          <a:lstStyle/>
          <a:p>
            <a:r>
              <a:rPr lang="en-US" sz="2400" dirty="0" smtClean="0">
                <a:latin typeface="Times New Roman" pitchFamily="18" charset="0"/>
                <a:cs typeface="Times New Roman" pitchFamily="18" charset="0"/>
              </a:rPr>
              <a:t>Remarkable!</a:t>
            </a:r>
            <a:endParaRPr lang="en-US" sz="2400" dirty="0">
              <a:latin typeface="Times New Roman" pitchFamily="18" charset="0"/>
              <a:cs typeface="Times New Roman" pitchFamily="18" charset="0"/>
            </a:endParaRPr>
          </a:p>
        </p:txBody>
      </p:sp>
    </p:spTree>
    <p:custDataLst>
      <p:tags r:id="rId1"/>
    </p:custDataLst>
  </p:cSld>
  <p:clrMapOvr>
    <a:masterClrMapping/>
  </p:clrMapOvr>
  <p:transition advTm="12804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bg/>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bg/>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build="p" animBg="1"/>
      <p:bldP spid="5" grpId="0" uiExpand="1" build="p" animBg="1"/>
      <p:bldP spid="6" grpId="0" build="p" animBg="1"/>
      <p:bldP spid="10" grpId="0" animBg="1"/>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4|0.5|7.6|2.6"/>
</p:tagLst>
</file>

<file path=ppt/tags/tag2.xml><?xml version="1.0" encoding="utf-8"?>
<p:tagLst xmlns:a="http://schemas.openxmlformats.org/drawingml/2006/main" xmlns:r="http://schemas.openxmlformats.org/officeDocument/2006/relationships" xmlns:p="http://schemas.openxmlformats.org/presentationml/2006/main">
  <p:tag name="TIMING" val="|4.5|1|0.8|2.1|3|1.3|10.3|5|4.2|3.2|2.3"/>
</p:tagLst>
</file>

<file path=ppt/tags/tag3.xml><?xml version="1.0" encoding="utf-8"?>
<p:tagLst xmlns:a="http://schemas.openxmlformats.org/drawingml/2006/main" xmlns:r="http://schemas.openxmlformats.org/officeDocument/2006/relationships" xmlns:p="http://schemas.openxmlformats.org/presentationml/2006/main">
  <p:tag name="TIMING" val="|0.6|0.9|1.5|6.8|0.8"/>
</p:tagLst>
</file>

<file path=ppt/tags/tag4.xml><?xml version="1.0" encoding="utf-8"?>
<p:tagLst xmlns:a="http://schemas.openxmlformats.org/drawingml/2006/main" xmlns:r="http://schemas.openxmlformats.org/officeDocument/2006/relationships" xmlns:p="http://schemas.openxmlformats.org/presentationml/2006/main">
  <p:tag name="TIMING" val="|0.7|0.5|0.6|0.6|0.9|1.7|3.5|0.7|4.2"/>
</p:tagLst>
</file>

<file path=ppt/tags/tag5.xml><?xml version="1.0" encoding="utf-8"?>
<p:tagLst xmlns:a="http://schemas.openxmlformats.org/drawingml/2006/main" xmlns:r="http://schemas.openxmlformats.org/officeDocument/2006/relationships" xmlns:p="http://schemas.openxmlformats.org/presentationml/2006/main">
  <p:tag name="TIMING" val="|0.6|21.8|5.2"/>
</p:tagLst>
</file>

<file path=ppt/tags/tag6.xml><?xml version="1.0" encoding="utf-8"?>
<p:tagLst xmlns:a="http://schemas.openxmlformats.org/drawingml/2006/main" xmlns:r="http://schemas.openxmlformats.org/officeDocument/2006/relationships" xmlns:p="http://schemas.openxmlformats.org/presentationml/2006/main">
  <p:tag name="TIMING" val="|0.6|12|35.5"/>
</p:tagLst>
</file>

<file path=ppt/tags/tag7.xml><?xml version="1.0" encoding="utf-8"?>
<p:tagLst xmlns:a="http://schemas.openxmlformats.org/drawingml/2006/main" xmlns:r="http://schemas.openxmlformats.org/officeDocument/2006/relationships" xmlns:p="http://schemas.openxmlformats.org/presentationml/2006/main">
  <p:tag name="TIMING" val="|1.3|1|0.5"/>
</p:tagLst>
</file>

<file path=ppt/tags/tag8.xml><?xml version="1.0" encoding="utf-8"?>
<p:tagLst xmlns:a="http://schemas.openxmlformats.org/drawingml/2006/main" xmlns:r="http://schemas.openxmlformats.org/officeDocument/2006/relationships" xmlns:p="http://schemas.openxmlformats.org/presentationml/2006/main">
  <p:tag name="TIMING" val="|0.7|0.4|0.5|0.3|0.3|0.4|0.4"/>
</p:tagLst>
</file>

<file path=ppt/tags/tag9.xml><?xml version="1.0" encoding="utf-8"?>
<p:tagLst xmlns:a="http://schemas.openxmlformats.org/drawingml/2006/main" xmlns:r="http://schemas.openxmlformats.org/officeDocument/2006/relationships" xmlns:p="http://schemas.openxmlformats.org/presentationml/2006/main">
  <p:tag name="TIMING" val="|0.4|0.4|0.3|0.3|0.2|0.4|0.4|0.4|0.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87372</TotalTime>
  <Words>1372</Words>
  <Application>Microsoft Office PowerPoint</Application>
  <PresentationFormat>On-screen Show (4:3)</PresentationFormat>
  <Paragraphs>191</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Mathematics takes a holiday  SWGDAM’s Y formula has no basis</vt:lpstr>
      <vt:lpstr>Outline</vt:lpstr>
      <vt:lpstr>§1. Stories</vt:lpstr>
      <vt:lpstr>Evolution of the Yfiler lineages</vt:lpstr>
      <vt:lpstr>Basics of Y-haplotype diversity</vt:lpstr>
      <vt:lpstr>Manufacturing diversity</vt:lpstr>
      <vt:lpstr>§1. Stories</vt:lpstr>
      <vt:lpstr>§2. The culprit</vt:lpstr>
      <vt:lpstr>Slide 9</vt:lpstr>
      <vt:lpstr>§3. Analysis –  Eq3-like project impossible</vt:lpstr>
      <vt:lpstr>Native AmericanYfiler lineage tree</vt:lpstr>
      <vt:lpstr>Why Eq3-like project impossible</vt:lpstr>
      <vt:lpstr>§4. Summary</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Mythical “Exclusion” Method for Analyzing DNA Mixtures</dc:title>
  <dc:creator>Charles</dc:creator>
  <cp:lastModifiedBy>Charles</cp:lastModifiedBy>
  <cp:revision>1597</cp:revision>
  <dcterms:created xsi:type="dcterms:W3CDTF">2011-02-18T03:58:41Z</dcterms:created>
  <dcterms:modified xsi:type="dcterms:W3CDTF">2018-11-27T00:51:03Z</dcterms:modified>
</cp:coreProperties>
</file>